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31" r:id="rId2"/>
    <p:sldId id="639" r:id="rId3"/>
    <p:sldId id="640" r:id="rId4"/>
    <p:sldId id="641" r:id="rId5"/>
    <p:sldId id="614" r:id="rId6"/>
    <p:sldId id="644" r:id="rId7"/>
    <p:sldId id="645" r:id="rId8"/>
    <p:sldId id="646" r:id="rId9"/>
    <p:sldId id="650" r:id="rId10"/>
    <p:sldId id="642" r:id="rId11"/>
    <p:sldId id="649" r:id="rId12"/>
  </p:sldIdLst>
  <p:sldSz cx="9144000" cy="6858000" type="screen4x3"/>
  <p:notesSz cx="6808788" cy="99393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Arial Unicode MS" panose="020B0604020202020204" pitchFamily="34" charset="-128"/>
      <p:regular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55"/>
    <a:srgbClr val="C75F09"/>
    <a:srgbClr val="FDE2CB"/>
    <a:srgbClr val="E86E0A"/>
    <a:srgbClr val="009242"/>
    <a:srgbClr val="FFFFFF"/>
    <a:srgbClr val="E1F7FF"/>
    <a:srgbClr val="B9EDFF"/>
    <a:srgbClr val="D4ECBA"/>
    <a:srgbClr val="DD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72" autoAdjust="0"/>
  </p:normalViewPr>
  <p:slideViewPr>
    <p:cSldViewPr>
      <p:cViewPr>
        <p:scale>
          <a:sx n="71" d="100"/>
          <a:sy n="71" d="100"/>
        </p:scale>
        <p:origin x="-144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7649134820528"/>
          <c:y val="0"/>
          <c:w val="0.64060483552371861"/>
          <c:h val="0.960806823933143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pattFill prst="pct3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2"/>
          <c:dPt>
            <c:idx val="0"/>
            <c:bubble3D val="0"/>
            <c:spPr>
              <a:pattFill prst="pct30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2</c:v>
                </c:pt>
                <c:pt idx="2">
                  <c:v>3</c:v>
                </c:pt>
                <c:pt idx="3">
                  <c:v>Кв. 2</c:v>
                </c:pt>
                <c:pt idx="4">
                  <c:v>Кв. 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56.660000000000004</c:v>
                </c:pt>
                <c:pt idx="1">
                  <c:v>11.11</c:v>
                </c:pt>
                <c:pt idx="2">
                  <c:v>11.11</c:v>
                </c:pt>
                <c:pt idx="3">
                  <c:v>11.11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627446852884011E-2"/>
          <c:y val="0.24389307113227873"/>
          <c:w val="0.82430278214701258"/>
          <c:h val="0.6238197852905426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0409651452868893E-2"/>
                  <c:y val="-1.608979285214703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1</a:t>
                    </a:r>
                    <a:r>
                      <a:rPr lang="en-US" b="1" dirty="0" smtClean="0"/>
                      <a:t>/4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2703207448942825E-2"/>
                  <c:y val="-1.6089792852147032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2</a:t>
                    </a:r>
                    <a:r>
                      <a:rPr lang="en-US" b="1" dirty="0" smtClean="0"/>
                      <a:t>/4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41901129442922E-2"/>
                  <c:y val="-1.891695665063479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3</a:t>
                    </a:r>
                    <a:r>
                      <a:rPr lang="en-US" b="1" dirty="0" smtClean="0"/>
                      <a:t>/4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371062535751415E-2"/>
                  <c:y val="-1.638013660187722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1</a:t>
                    </a:r>
                    <a:r>
                      <a:rPr lang="en-US" b="1" dirty="0" smtClean="0"/>
                      <a:t>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01.01.2016</c:v>
                </c:pt>
                <c:pt idx="1">
                  <c:v>I квартал</c:v>
                </c:pt>
                <c:pt idx="2">
                  <c:v>6 месяцев</c:v>
                </c:pt>
                <c:pt idx="3">
                  <c:v>9 месяцев</c:v>
                </c:pt>
                <c:pt idx="4">
                  <c:v>31.12.2016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516480"/>
        <c:axId val="160643264"/>
      </c:areaChart>
      <c:catAx>
        <c:axId val="9851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643264"/>
        <c:crosses val="autoZero"/>
        <c:auto val="1"/>
        <c:lblAlgn val="ctr"/>
        <c:lblOffset val="100"/>
        <c:noMultiLvlLbl val="0"/>
      </c:catAx>
      <c:valAx>
        <c:axId val="160643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85164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3394398867225"/>
          <c:y val="0"/>
          <c:w val="0.76396587125365334"/>
          <c:h val="0.8677128564228209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pct75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337029892301529E-2"/>
                  <c:y val="-0.19254749833563786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2</a:t>
                    </a:r>
                    <a:r>
                      <a:rPr lang="en-US" b="1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6701730110795867E-2"/>
                  <c:y val="-0.30379663246301325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6</a:t>
                    </a:r>
                    <a:r>
                      <a:rPr lang="en-US" b="1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970126214932393E-2"/>
                  <c:y val="-0.32519076150970527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7</a:t>
                    </a:r>
                    <a:r>
                      <a:rPr lang="en-US" b="1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224978369406802E-3"/>
                  <c:y val="-0.4022099629932108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1</a:t>
                    </a:r>
                    <a:r>
                      <a:rPr lang="en-US" b="1" dirty="0" smtClean="0"/>
                      <a:t>00%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</c:v>
                </c:pt>
                <c:pt idx="1">
                  <c:v>6 месяцев</c:v>
                </c:pt>
                <c:pt idx="2">
                  <c:v>9 месяцев</c:v>
                </c:pt>
                <c:pt idx="3">
                  <c:v>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65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pattFill prst="pct3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205788582413399E-2"/>
                  <c:y val="-0.15403772913617583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800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55%</a:t>
                    </a:r>
                    <a:endParaRPr lang="en-US" sz="18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квартал</c:v>
                </c:pt>
                <c:pt idx="1">
                  <c:v>6 месяцев</c:v>
                </c:pt>
                <c:pt idx="2">
                  <c:v>9 месяцев</c:v>
                </c:pt>
                <c:pt idx="3">
                  <c:v>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</c:v>
                </c:pt>
                <c:pt idx="1">
                  <c:v>55</c:v>
                </c:pt>
                <c:pt idx="2">
                  <c:v>75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29792"/>
        <c:axId val="166511744"/>
      </c:areaChart>
      <c:catAx>
        <c:axId val="10172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511744"/>
        <c:crosses val="autoZero"/>
        <c:auto val="1"/>
        <c:lblAlgn val="ctr"/>
        <c:lblOffset val="100"/>
        <c:noMultiLvlLbl val="0"/>
      </c:catAx>
      <c:valAx>
        <c:axId val="166511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172979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69F68BAA-7D95-47C1-855C-88128D7748D3}" type="presOf" srcId="{490E6A81-3688-4A4A-9B6E-9A7173807BAC}" destId="{C4F829C9-2495-433E-B7DE-34F677D9383B}" srcOrd="0" destOrd="0" presId="urn:microsoft.com/office/officeart/2005/8/layout/gear1"/>
    <dgm:cxn modelId="{5FC88AB2-4124-4E9E-95A3-B07D0E6FF20C}" type="presOf" srcId="{5AA8ECD1-A68A-4B4D-AF3D-D4EF7475F55C}" destId="{7A6BD60E-BB12-4FBE-B57F-280495FE6224}" srcOrd="0" destOrd="0" presId="urn:microsoft.com/office/officeart/2005/8/layout/gear1"/>
    <dgm:cxn modelId="{10B886AE-49F6-4BBA-B5AE-77166AFF4863}" type="presOf" srcId="{5AA8ECD1-A68A-4B4D-AF3D-D4EF7475F55C}" destId="{30245513-A15E-4775-B450-9B3A1063A12E}" srcOrd="2" destOrd="0" presId="urn:microsoft.com/office/officeart/2005/8/layout/gear1"/>
    <dgm:cxn modelId="{2B425A4E-EEE4-4078-BBD7-976FAB41EADB}" type="presOf" srcId="{5AA8ECD1-A68A-4B4D-AF3D-D4EF7475F55C}" destId="{2EE07487-BE7E-4AF7-A765-9B7E220484B7}" srcOrd="1" destOrd="0" presId="urn:microsoft.com/office/officeart/2005/8/layout/gear1"/>
    <dgm:cxn modelId="{880AE542-5EDA-4EAC-840E-50EFD2A4B67B}" type="presOf" srcId="{755E70CD-5E68-4217-B25A-02A653963C5D}" destId="{3E3C0D05-12F2-4869-8EEF-6D5CD570B6D8}" srcOrd="0" destOrd="0" presId="urn:microsoft.com/office/officeart/2005/8/layout/gear1"/>
    <dgm:cxn modelId="{8B57B9F1-B1C2-4B78-8E35-6594995E6939}" type="presParOf" srcId="{3E3C0D05-12F2-4869-8EEF-6D5CD570B6D8}" destId="{7A6BD60E-BB12-4FBE-B57F-280495FE6224}" srcOrd="0" destOrd="0" presId="urn:microsoft.com/office/officeart/2005/8/layout/gear1"/>
    <dgm:cxn modelId="{0B5FD96E-87EC-430A-A759-FCBA2B409570}" type="presParOf" srcId="{3E3C0D05-12F2-4869-8EEF-6D5CD570B6D8}" destId="{2EE07487-BE7E-4AF7-A765-9B7E220484B7}" srcOrd="1" destOrd="0" presId="urn:microsoft.com/office/officeart/2005/8/layout/gear1"/>
    <dgm:cxn modelId="{48589842-1A0B-486C-8CD0-E881836717A9}" type="presParOf" srcId="{3E3C0D05-12F2-4869-8EEF-6D5CD570B6D8}" destId="{30245513-A15E-4775-B450-9B3A1063A12E}" srcOrd="2" destOrd="0" presId="urn:microsoft.com/office/officeart/2005/8/layout/gear1"/>
    <dgm:cxn modelId="{9D452B00-5E57-41E9-B38F-3F91228BA032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A9CC99A4-28F7-4CA8-B19A-A7F9D51BE5F3}" type="presOf" srcId="{5AA8ECD1-A68A-4B4D-AF3D-D4EF7475F55C}" destId="{7A6BD60E-BB12-4FBE-B57F-280495FE6224}" srcOrd="0" destOrd="0" presId="urn:microsoft.com/office/officeart/2005/8/layout/gear1"/>
    <dgm:cxn modelId="{B4BE62A3-56C5-4E72-AE47-896102AF14A7}" type="presOf" srcId="{755E70CD-5E68-4217-B25A-02A653963C5D}" destId="{3E3C0D05-12F2-4869-8EEF-6D5CD570B6D8}" srcOrd="0" destOrd="0" presId="urn:microsoft.com/office/officeart/2005/8/layout/gear1"/>
    <dgm:cxn modelId="{DDAB571D-87A9-48F7-A235-CF78D81FF154}" type="presOf" srcId="{490E6A81-3688-4A4A-9B6E-9A7173807BAC}" destId="{C4F829C9-2495-433E-B7DE-34F677D9383B}" srcOrd="0" destOrd="0" presId="urn:microsoft.com/office/officeart/2005/8/layout/gear1"/>
    <dgm:cxn modelId="{B8C9E139-7AC3-48E1-95C8-0B0334084E61}" type="presOf" srcId="{5AA8ECD1-A68A-4B4D-AF3D-D4EF7475F55C}" destId="{30245513-A15E-4775-B450-9B3A1063A12E}" srcOrd="2" destOrd="0" presId="urn:microsoft.com/office/officeart/2005/8/layout/gear1"/>
    <dgm:cxn modelId="{678EB1C7-27F0-4FFE-AE16-00EC917D3A85}" type="presOf" srcId="{5AA8ECD1-A68A-4B4D-AF3D-D4EF7475F55C}" destId="{2EE07487-BE7E-4AF7-A765-9B7E220484B7}" srcOrd="1" destOrd="0" presId="urn:microsoft.com/office/officeart/2005/8/layout/gear1"/>
    <dgm:cxn modelId="{A21D6DBD-1A6B-4966-A1A4-3FCEBCB11AED}" type="presParOf" srcId="{3E3C0D05-12F2-4869-8EEF-6D5CD570B6D8}" destId="{7A6BD60E-BB12-4FBE-B57F-280495FE6224}" srcOrd="0" destOrd="0" presId="urn:microsoft.com/office/officeart/2005/8/layout/gear1"/>
    <dgm:cxn modelId="{9EEC897A-31EA-4761-93C4-D952D4F6EEE3}" type="presParOf" srcId="{3E3C0D05-12F2-4869-8EEF-6D5CD570B6D8}" destId="{2EE07487-BE7E-4AF7-A765-9B7E220484B7}" srcOrd="1" destOrd="0" presId="urn:microsoft.com/office/officeart/2005/8/layout/gear1"/>
    <dgm:cxn modelId="{122D5056-461F-4747-9DC1-D24A701A5AFA}" type="presParOf" srcId="{3E3C0D05-12F2-4869-8EEF-6D5CD570B6D8}" destId="{30245513-A15E-4775-B450-9B3A1063A12E}" srcOrd="2" destOrd="0" presId="urn:microsoft.com/office/officeart/2005/8/layout/gear1"/>
    <dgm:cxn modelId="{7A05E8BA-2981-42DE-90F4-8368E7A28689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F0E8196E-6691-4D3E-A04A-F38F0E80BE25}" type="presOf" srcId="{490E6A81-3688-4A4A-9B6E-9A7173807BAC}" destId="{C4F829C9-2495-433E-B7DE-34F677D9383B}" srcOrd="0" destOrd="0" presId="urn:microsoft.com/office/officeart/2005/8/layout/gear1"/>
    <dgm:cxn modelId="{9BD39124-DDB5-47D1-A52D-C2662E55168E}" type="presOf" srcId="{5AA8ECD1-A68A-4B4D-AF3D-D4EF7475F55C}" destId="{2EE07487-BE7E-4AF7-A765-9B7E220484B7}" srcOrd="1" destOrd="0" presId="urn:microsoft.com/office/officeart/2005/8/layout/gear1"/>
    <dgm:cxn modelId="{0FEEA952-07D7-40DA-B85B-02926561B2BD}" type="presOf" srcId="{755E70CD-5E68-4217-B25A-02A653963C5D}" destId="{3E3C0D05-12F2-4869-8EEF-6D5CD570B6D8}" srcOrd="0" destOrd="0" presId="urn:microsoft.com/office/officeart/2005/8/layout/gear1"/>
    <dgm:cxn modelId="{DF8F4473-A3D4-49E2-94ED-430A3164B1CC}" type="presOf" srcId="{5AA8ECD1-A68A-4B4D-AF3D-D4EF7475F55C}" destId="{30245513-A15E-4775-B450-9B3A1063A12E}" srcOrd="2" destOrd="0" presId="urn:microsoft.com/office/officeart/2005/8/layout/gear1"/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F28C2C4F-0948-4F6B-97B0-A398C7856C73}" type="presOf" srcId="{5AA8ECD1-A68A-4B4D-AF3D-D4EF7475F55C}" destId="{7A6BD60E-BB12-4FBE-B57F-280495FE6224}" srcOrd="0" destOrd="0" presId="urn:microsoft.com/office/officeart/2005/8/layout/gear1"/>
    <dgm:cxn modelId="{919535CE-B695-40EC-80EC-F567BB085F62}" type="presParOf" srcId="{3E3C0D05-12F2-4869-8EEF-6D5CD570B6D8}" destId="{7A6BD60E-BB12-4FBE-B57F-280495FE6224}" srcOrd="0" destOrd="0" presId="urn:microsoft.com/office/officeart/2005/8/layout/gear1"/>
    <dgm:cxn modelId="{B84236C1-41F7-4EF9-B37D-ED4A0FD1CAD7}" type="presParOf" srcId="{3E3C0D05-12F2-4869-8EEF-6D5CD570B6D8}" destId="{2EE07487-BE7E-4AF7-A765-9B7E220484B7}" srcOrd="1" destOrd="0" presId="urn:microsoft.com/office/officeart/2005/8/layout/gear1"/>
    <dgm:cxn modelId="{1E6DC436-FC21-4A70-9E38-71471F87B42B}" type="presParOf" srcId="{3E3C0D05-12F2-4869-8EEF-6D5CD570B6D8}" destId="{30245513-A15E-4775-B450-9B3A1063A12E}" srcOrd="2" destOrd="0" presId="urn:microsoft.com/office/officeart/2005/8/layout/gear1"/>
    <dgm:cxn modelId="{D69B4820-B82A-4768-9663-2090B5F8ADF6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2DB43FE8-5603-4A8A-A529-9C485063C13D}" type="presOf" srcId="{755E70CD-5E68-4217-B25A-02A653963C5D}" destId="{3E3C0D05-12F2-4869-8EEF-6D5CD570B6D8}" srcOrd="0" destOrd="0" presId="urn:microsoft.com/office/officeart/2005/8/layout/gear1"/>
    <dgm:cxn modelId="{05453D36-0694-4768-88F5-E80962547E49}" type="presOf" srcId="{5AA8ECD1-A68A-4B4D-AF3D-D4EF7475F55C}" destId="{30245513-A15E-4775-B450-9B3A1063A12E}" srcOrd="2" destOrd="0" presId="urn:microsoft.com/office/officeart/2005/8/layout/gear1"/>
    <dgm:cxn modelId="{7E6378C1-94A5-48FF-96CC-EE180B6B349F}" type="presOf" srcId="{5AA8ECD1-A68A-4B4D-AF3D-D4EF7475F55C}" destId="{7A6BD60E-BB12-4FBE-B57F-280495FE6224}" srcOrd="0" destOrd="0" presId="urn:microsoft.com/office/officeart/2005/8/layout/gear1"/>
    <dgm:cxn modelId="{BA4A4B4C-523E-4168-B446-1BC107FFD565}" type="presOf" srcId="{490E6A81-3688-4A4A-9B6E-9A7173807BAC}" destId="{C4F829C9-2495-433E-B7DE-34F677D9383B}" srcOrd="0" destOrd="0" presId="urn:microsoft.com/office/officeart/2005/8/layout/gear1"/>
    <dgm:cxn modelId="{15496D13-3C83-4A7E-9AE7-F33226DCA4DF}" type="presOf" srcId="{5AA8ECD1-A68A-4B4D-AF3D-D4EF7475F55C}" destId="{2EE07487-BE7E-4AF7-A765-9B7E220484B7}" srcOrd="1" destOrd="0" presId="urn:microsoft.com/office/officeart/2005/8/layout/gear1"/>
    <dgm:cxn modelId="{B6017526-8907-448E-93F6-5FFB7FEAF82F}" type="presParOf" srcId="{3E3C0D05-12F2-4869-8EEF-6D5CD570B6D8}" destId="{7A6BD60E-BB12-4FBE-B57F-280495FE6224}" srcOrd="0" destOrd="0" presId="urn:microsoft.com/office/officeart/2005/8/layout/gear1"/>
    <dgm:cxn modelId="{04FEB863-0751-4B54-A7E6-5E368D359621}" type="presParOf" srcId="{3E3C0D05-12F2-4869-8EEF-6D5CD570B6D8}" destId="{2EE07487-BE7E-4AF7-A765-9B7E220484B7}" srcOrd="1" destOrd="0" presId="urn:microsoft.com/office/officeart/2005/8/layout/gear1"/>
    <dgm:cxn modelId="{FB1C209B-266F-4B9A-B660-1F06B5B89FE6}" type="presParOf" srcId="{3E3C0D05-12F2-4869-8EEF-6D5CD570B6D8}" destId="{30245513-A15E-4775-B450-9B3A1063A12E}" srcOrd="2" destOrd="0" presId="urn:microsoft.com/office/officeart/2005/8/layout/gear1"/>
    <dgm:cxn modelId="{2413E0CC-C1BB-4DBF-9DF8-2EAEA296034E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A69FFE4B-9F0B-475A-A2BE-171FAA9CA6D1}" type="presOf" srcId="{490E6A81-3688-4A4A-9B6E-9A7173807BAC}" destId="{C4F829C9-2495-433E-B7DE-34F677D9383B}" srcOrd="0" destOrd="0" presId="urn:microsoft.com/office/officeart/2005/8/layout/gear1"/>
    <dgm:cxn modelId="{714254EF-A6E4-4594-8BBD-7CA859704AF4}" type="presOf" srcId="{5AA8ECD1-A68A-4B4D-AF3D-D4EF7475F55C}" destId="{7A6BD60E-BB12-4FBE-B57F-280495FE6224}" srcOrd="0" destOrd="0" presId="urn:microsoft.com/office/officeart/2005/8/layout/gear1"/>
    <dgm:cxn modelId="{066F95F8-7707-4C88-A130-C510784AD722}" type="presOf" srcId="{5AA8ECD1-A68A-4B4D-AF3D-D4EF7475F55C}" destId="{2EE07487-BE7E-4AF7-A765-9B7E220484B7}" srcOrd="1" destOrd="0" presId="urn:microsoft.com/office/officeart/2005/8/layout/gear1"/>
    <dgm:cxn modelId="{C41DE391-89A4-42F5-ADE8-FFEE368C29CD}" type="presOf" srcId="{5AA8ECD1-A68A-4B4D-AF3D-D4EF7475F55C}" destId="{30245513-A15E-4775-B450-9B3A1063A12E}" srcOrd="2" destOrd="0" presId="urn:microsoft.com/office/officeart/2005/8/layout/gear1"/>
    <dgm:cxn modelId="{5625ECE8-BAC2-48C7-9F2B-FD78BE0BFD20}" type="presOf" srcId="{755E70CD-5E68-4217-B25A-02A653963C5D}" destId="{3E3C0D05-12F2-4869-8EEF-6D5CD570B6D8}" srcOrd="0" destOrd="0" presId="urn:microsoft.com/office/officeart/2005/8/layout/gear1"/>
    <dgm:cxn modelId="{ADCEDB25-1B36-4BE4-8DD1-477BFEC9F062}" type="presParOf" srcId="{3E3C0D05-12F2-4869-8EEF-6D5CD570B6D8}" destId="{7A6BD60E-BB12-4FBE-B57F-280495FE6224}" srcOrd="0" destOrd="0" presId="urn:microsoft.com/office/officeart/2005/8/layout/gear1"/>
    <dgm:cxn modelId="{BCAC49FA-3523-46DB-8444-8B33211E29E0}" type="presParOf" srcId="{3E3C0D05-12F2-4869-8EEF-6D5CD570B6D8}" destId="{2EE07487-BE7E-4AF7-A765-9B7E220484B7}" srcOrd="1" destOrd="0" presId="urn:microsoft.com/office/officeart/2005/8/layout/gear1"/>
    <dgm:cxn modelId="{3248848C-C718-4555-ABE8-55E9B92E7BFA}" type="presParOf" srcId="{3E3C0D05-12F2-4869-8EEF-6D5CD570B6D8}" destId="{30245513-A15E-4775-B450-9B3A1063A12E}" srcOrd="2" destOrd="0" presId="urn:microsoft.com/office/officeart/2005/8/layout/gear1"/>
    <dgm:cxn modelId="{D53717CD-A7C5-4145-B8A0-E1EA12CC6FED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7BB2216E-BE23-4EEF-B7A3-A975DA52457E}" type="presOf" srcId="{5AA8ECD1-A68A-4B4D-AF3D-D4EF7475F55C}" destId="{7A6BD60E-BB12-4FBE-B57F-280495FE6224}" srcOrd="0" destOrd="0" presId="urn:microsoft.com/office/officeart/2005/8/layout/gear1"/>
    <dgm:cxn modelId="{49A97E57-4931-47F3-A61E-C3B1A8EF2035}" type="presOf" srcId="{5AA8ECD1-A68A-4B4D-AF3D-D4EF7475F55C}" destId="{30245513-A15E-4775-B450-9B3A1063A12E}" srcOrd="2" destOrd="0" presId="urn:microsoft.com/office/officeart/2005/8/layout/gear1"/>
    <dgm:cxn modelId="{05B713B3-E161-42A3-BB18-85400FE5CD47}" type="presOf" srcId="{755E70CD-5E68-4217-B25A-02A653963C5D}" destId="{3E3C0D05-12F2-4869-8EEF-6D5CD570B6D8}" srcOrd="0" destOrd="0" presId="urn:microsoft.com/office/officeart/2005/8/layout/gear1"/>
    <dgm:cxn modelId="{C24BC928-3942-491A-BC8C-1A492EC321F5}" type="presOf" srcId="{5AA8ECD1-A68A-4B4D-AF3D-D4EF7475F55C}" destId="{2EE07487-BE7E-4AF7-A765-9B7E220484B7}" srcOrd="1" destOrd="0" presId="urn:microsoft.com/office/officeart/2005/8/layout/gear1"/>
    <dgm:cxn modelId="{F2885027-8A7B-49D7-9721-828617397849}" type="presOf" srcId="{490E6A81-3688-4A4A-9B6E-9A7173807BAC}" destId="{C4F829C9-2495-433E-B7DE-34F677D9383B}" srcOrd="0" destOrd="0" presId="urn:microsoft.com/office/officeart/2005/8/layout/gear1"/>
    <dgm:cxn modelId="{D619A95B-E61E-4BDA-91E8-461D9AD9AB24}" type="presParOf" srcId="{3E3C0D05-12F2-4869-8EEF-6D5CD570B6D8}" destId="{7A6BD60E-BB12-4FBE-B57F-280495FE6224}" srcOrd="0" destOrd="0" presId="urn:microsoft.com/office/officeart/2005/8/layout/gear1"/>
    <dgm:cxn modelId="{7D284FDC-8549-491F-8EEF-91F85A30F103}" type="presParOf" srcId="{3E3C0D05-12F2-4869-8EEF-6D5CD570B6D8}" destId="{2EE07487-BE7E-4AF7-A765-9B7E220484B7}" srcOrd="1" destOrd="0" presId="urn:microsoft.com/office/officeart/2005/8/layout/gear1"/>
    <dgm:cxn modelId="{2857C07D-E062-47F5-92CA-AAA439614251}" type="presParOf" srcId="{3E3C0D05-12F2-4869-8EEF-6D5CD570B6D8}" destId="{30245513-A15E-4775-B450-9B3A1063A12E}" srcOrd="2" destOrd="0" presId="urn:microsoft.com/office/officeart/2005/8/layout/gear1"/>
    <dgm:cxn modelId="{D4957521-BF12-4AC9-9DC3-A4B097E908F6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7019AFED-B456-43D0-9A0B-A7056BE6BF9A}" type="presOf" srcId="{5AA8ECD1-A68A-4B4D-AF3D-D4EF7475F55C}" destId="{30245513-A15E-4775-B450-9B3A1063A12E}" srcOrd="2" destOrd="0" presId="urn:microsoft.com/office/officeart/2005/8/layout/gear1"/>
    <dgm:cxn modelId="{B419414E-09F8-4629-8DE9-36AD7010335E}" type="presOf" srcId="{5AA8ECD1-A68A-4B4D-AF3D-D4EF7475F55C}" destId="{2EE07487-BE7E-4AF7-A765-9B7E220484B7}" srcOrd="1" destOrd="0" presId="urn:microsoft.com/office/officeart/2005/8/layout/gear1"/>
    <dgm:cxn modelId="{AFEE39F2-542A-4DCE-9337-41321355626D}" type="presOf" srcId="{755E70CD-5E68-4217-B25A-02A653963C5D}" destId="{3E3C0D05-12F2-4869-8EEF-6D5CD570B6D8}" srcOrd="0" destOrd="0" presId="urn:microsoft.com/office/officeart/2005/8/layout/gear1"/>
    <dgm:cxn modelId="{7F8C8969-0551-4C59-A5DE-CC8791207343}" type="presOf" srcId="{490E6A81-3688-4A4A-9B6E-9A7173807BAC}" destId="{C4F829C9-2495-433E-B7DE-34F677D9383B}" srcOrd="0" destOrd="0" presId="urn:microsoft.com/office/officeart/2005/8/layout/gear1"/>
    <dgm:cxn modelId="{DF649D2D-E9D9-4BFD-993B-952D8BAF3FED}" type="presOf" srcId="{5AA8ECD1-A68A-4B4D-AF3D-D4EF7475F55C}" destId="{7A6BD60E-BB12-4FBE-B57F-280495FE6224}" srcOrd="0" destOrd="0" presId="urn:microsoft.com/office/officeart/2005/8/layout/gear1"/>
    <dgm:cxn modelId="{AAB08B9C-B160-4515-AEF5-6F5145EE7A47}" type="presParOf" srcId="{3E3C0D05-12F2-4869-8EEF-6D5CD570B6D8}" destId="{7A6BD60E-BB12-4FBE-B57F-280495FE6224}" srcOrd="0" destOrd="0" presId="urn:microsoft.com/office/officeart/2005/8/layout/gear1"/>
    <dgm:cxn modelId="{7F6BFA53-0C2E-4ED9-A14B-A1737A6D6B7F}" type="presParOf" srcId="{3E3C0D05-12F2-4869-8EEF-6D5CD570B6D8}" destId="{2EE07487-BE7E-4AF7-A765-9B7E220484B7}" srcOrd="1" destOrd="0" presId="urn:microsoft.com/office/officeart/2005/8/layout/gear1"/>
    <dgm:cxn modelId="{12D8FCCA-ECB6-40C6-8B97-A5AC8E710D9E}" type="presParOf" srcId="{3E3C0D05-12F2-4869-8EEF-6D5CD570B6D8}" destId="{30245513-A15E-4775-B450-9B3A1063A12E}" srcOrd="2" destOrd="0" presId="urn:microsoft.com/office/officeart/2005/8/layout/gear1"/>
    <dgm:cxn modelId="{6C3B944B-3921-4201-A320-AB31BBE87256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EF085C8C-6CD4-4C22-B448-737043BCCE63}" type="presOf" srcId="{5AA8ECD1-A68A-4B4D-AF3D-D4EF7475F55C}" destId="{30245513-A15E-4775-B450-9B3A1063A12E}" srcOrd="2" destOrd="0" presId="urn:microsoft.com/office/officeart/2005/8/layout/gear1"/>
    <dgm:cxn modelId="{C7BF1548-A7FC-47A9-92B4-DBD3874151AC}" type="presOf" srcId="{755E70CD-5E68-4217-B25A-02A653963C5D}" destId="{3E3C0D05-12F2-4869-8EEF-6D5CD570B6D8}" srcOrd="0" destOrd="0" presId="urn:microsoft.com/office/officeart/2005/8/layout/gear1"/>
    <dgm:cxn modelId="{4D0D9E17-2DEC-45D8-BB46-0EDD88A4102F}" type="presOf" srcId="{490E6A81-3688-4A4A-9B6E-9A7173807BAC}" destId="{C4F829C9-2495-433E-B7DE-34F677D9383B}" srcOrd="0" destOrd="0" presId="urn:microsoft.com/office/officeart/2005/8/layout/gear1"/>
    <dgm:cxn modelId="{24D25F3A-3CF1-4009-9282-94F892BB76CE}" type="presOf" srcId="{5AA8ECD1-A68A-4B4D-AF3D-D4EF7475F55C}" destId="{7A6BD60E-BB12-4FBE-B57F-280495FE6224}" srcOrd="0" destOrd="0" presId="urn:microsoft.com/office/officeart/2005/8/layout/gear1"/>
    <dgm:cxn modelId="{E0096255-70EA-4CEB-AD0D-53EC1B79726B}" type="presOf" srcId="{5AA8ECD1-A68A-4B4D-AF3D-D4EF7475F55C}" destId="{2EE07487-BE7E-4AF7-A765-9B7E220484B7}" srcOrd="1" destOrd="0" presId="urn:microsoft.com/office/officeart/2005/8/layout/gear1"/>
    <dgm:cxn modelId="{E7141B31-8004-4D90-9CA8-B70389CC3F97}" type="presParOf" srcId="{3E3C0D05-12F2-4869-8EEF-6D5CD570B6D8}" destId="{7A6BD60E-BB12-4FBE-B57F-280495FE6224}" srcOrd="0" destOrd="0" presId="urn:microsoft.com/office/officeart/2005/8/layout/gear1"/>
    <dgm:cxn modelId="{784B3C20-4161-4CCE-A7CA-B21533C32A67}" type="presParOf" srcId="{3E3C0D05-12F2-4869-8EEF-6D5CD570B6D8}" destId="{2EE07487-BE7E-4AF7-A765-9B7E220484B7}" srcOrd="1" destOrd="0" presId="urn:microsoft.com/office/officeart/2005/8/layout/gear1"/>
    <dgm:cxn modelId="{1F8F0C5F-3BBA-4ADE-B7A4-4E73D4AF94E8}" type="presParOf" srcId="{3E3C0D05-12F2-4869-8EEF-6D5CD570B6D8}" destId="{30245513-A15E-4775-B450-9B3A1063A12E}" srcOrd="2" destOrd="0" presId="urn:microsoft.com/office/officeart/2005/8/layout/gear1"/>
    <dgm:cxn modelId="{D824C4D3-C984-4169-9799-AD45F35BC8FB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05046B-5B5D-4B68-B835-7268C8C83761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997563-66A2-49C4-93CB-49C546936A66}">
      <dgm:prSet phldrT="[Текст]"/>
      <dgm:spPr>
        <a:solidFill>
          <a:schemeClr val="accent6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месяц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C2308A-41AB-4EDA-8783-43AFD5580161}" type="parTrans" cxnId="{42D96B47-4AEC-44E0-A2C6-E0B095C6C433}">
      <dgm:prSet/>
      <dgm:spPr/>
      <dgm:t>
        <a:bodyPr/>
        <a:lstStyle/>
        <a:p>
          <a:endParaRPr lang="ru-RU"/>
        </a:p>
      </dgm:t>
    </dgm:pt>
    <dgm:pt modelId="{1B6EDE2E-88D8-4397-BF4E-97886709478C}" type="sibTrans" cxnId="{42D96B47-4AEC-44E0-A2C6-E0B095C6C433}">
      <dgm:prSet/>
      <dgm:spPr/>
      <dgm:t>
        <a:bodyPr/>
        <a:lstStyle/>
        <a:p>
          <a:endParaRPr lang="ru-RU"/>
        </a:p>
      </dgm:t>
    </dgm:pt>
    <dgm:pt modelId="{23F55271-9DCC-41C8-9CFC-BB34FC75D891}">
      <dgm:prSet phldrT="[Текст]" custT="1"/>
      <dgm:spPr>
        <a:ln>
          <a:solidFill>
            <a:schemeClr val="bg2">
              <a:lumMod val="50000"/>
            </a:schemeClr>
          </a:solidFill>
          <a:prstDash val="sysDash"/>
        </a:ln>
      </dgm:spPr>
      <dgm:t>
        <a:bodyPr/>
        <a:lstStyle/>
        <a:p>
          <a:pPr algn="ctr"/>
          <a:r>
            <a: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Принимают НПА (приказ), содержащий определенный перечень показателей:</a:t>
          </a:r>
          <a:endParaRPr lang="ru-RU" sz="1600" dirty="0"/>
        </a:p>
      </dgm:t>
    </dgm:pt>
    <dgm:pt modelId="{DD62D7BB-1108-4C1A-BB60-9DA692D5ADB7}" type="parTrans" cxnId="{BEE23B4C-D02E-4BFA-B0B4-47AECF104413}">
      <dgm:prSet/>
      <dgm:spPr/>
      <dgm:t>
        <a:bodyPr/>
        <a:lstStyle/>
        <a:p>
          <a:endParaRPr lang="ru-RU"/>
        </a:p>
      </dgm:t>
    </dgm:pt>
    <dgm:pt modelId="{968374AA-0094-4660-887F-98CB4538090E}" type="sibTrans" cxnId="{BEE23B4C-D02E-4BFA-B0B4-47AECF104413}">
      <dgm:prSet/>
      <dgm:spPr/>
      <dgm:t>
        <a:bodyPr/>
        <a:lstStyle/>
        <a:p>
          <a:endParaRPr lang="ru-RU"/>
        </a:p>
      </dgm:t>
    </dgm:pt>
    <dgm:pt modelId="{0F179D2D-AD03-4EAC-8592-5524A190CF6B}">
      <dgm:prSet phldrT="[Текст]"/>
      <dgm:spPr>
        <a:solidFill>
          <a:schemeClr val="accent6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рабочих дней 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58D4D-4CFC-4912-9FD6-C2DB6C476A2B}" type="parTrans" cxnId="{8BB0FEBF-A182-4E81-A538-DF393974E375}">
      <dgm:prSet/>
      <dgm:spPr/>
      <dgm:t>
        <a:bodyPr/>
        <a:lstStyle/>
        <a:p>
          <a:endParaRPr lang="ru-RU"/>
        </a:p>
      </dgm:t>
    </dgm:pt>
    <dgm:pt modelId="{37079EAA-9F35-4991-992C-B43D687AFCAD}" type="sibTrans" cxnId="{8BB0FEBF-A182-4E81-A538-DF393974E375}">
      <dgm:prSet/>
      <dgm:spPr/>
      <dgm:t>
        <a:bodyPr/>
        <a:lstStyle/>
        <a:p>
          <a:endParaRPr lang="ru-RU"/>
        </a:p>
      </dgm:t>
    </dgm:pt>
    <dgm:pt modelId="{4E23CD47-0B3C-47C2-BC33-6757D90A3059}">
      <dgm:prSet phldrT="[Текст]" custT="1"/>
      <dgm:spPr>
        <a:ln>
          <a:solidFill>
            <a:schemeClr val="bg2">
              <a:lumMod val="50000"/>
            </a:schemeClr>
          </a:solidFill>
          <a:prstDash val="sysDash"/>
        </a:ln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Направляют копию НПА в территориальный орган Федерального казначейства и  финансовый орган муниципального образования</a:t>
          </a:r>
          <a:endParaRPr lang="ru-RU" sz="1600" dirty="0"/>
        </a:p>
      </dgm:t>
    </dgm:pt>
    <dgm:pt modelId="{A11ECC58-83BC-4001-B749-D585E257306D}" type="parTrans" cxnId="{4513BB66-3936-4472-A89C-ADA26E6766B1}">
      <dgm:prSet/>
      <dgm:spPr/>
      <dgm:t>
        <a:bodyPr/>
        <a:lstStyle/>
        <a:p>
          <a:endParaRPr lang="ru-RU"/>
        </a:p>
      </dgm:t>
    </dgm:pt>
    <dgm:pt modelId="{CDEBAF5E-22D3-4BE6-9249-D7217925109D}" type="sibTrans" cxnId="{4513BB66-3936-4472-A89C-ADA26E6766B1}">
      <dgm:prSet/>
      <dgm:spPr/>
      <dgm:t>
        <a:bodyPr/>
        <a:lstStyle/>
        <a:p>
          <a:endParaRPr lang="ru-RU"/>
        </a:p>
      </dgm:t>
    </dgm:pt>
    <dgm:pt modelId="{1B0EE7E3-041F-46B2-9129-F09AA2DA067E}">
      <dgm:prSet phldrT="[Текст]"/>
      <dgm:spPr>
        <a:solidFill>
          <a:schemeClr val="accent6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рабочих дня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93E7E-95E6-4121-84D1-DB3B1C60B7A2}" type="parTrans" cxnId="{40DEEC8A-7F8C-4115-8C5C-1C41C1B0BB99}">
      <dgm:prSet/>
      <dgm:spPr/>
      <dgm:t>
        <a:bodyPr/>
        <a:lstStyle/>
        <a:p>
          <a:endParaRPr lang="ru-RU"/>
        </a:p>
      </dgm:t>
    </dgm:pt>
    <dgm:pt modelId="{930E1FBE-6D0C-466F-8B92-EE834552D330}" type="sibTrans" cxnId="{40DEEC8A-7F8C-4115-8C5C-1C41C1B0BB99}">
      <dgm:prSet/>
      <dgm:spPr/>
      <dgm:t>
        <a:bodyPr/>
        <a:lstStyle/>
        <a:p>
          <a:endParaRPr lang="ru-RU"/>
        </a:p>
      </dgm:t>
    </dgm:pt>
    <dgm:pt modelId="{71ADE4BF-A2A9-424B-ADD8-DCE787B39771}">
      <dgm:prSet phldrT="[Текст]" custT="1"/>
      <dgm:spPr>
        <a:ln>
          <a:solidFill>
            <a:schemeClr val="bg2">
              <a:lumMod val="50000"/>
            </a:schemeClr>
          </a:solidFill>
          <a:prstDash val="sysDash"/>
        </a:ln>
      </dgm:spPr>
      <dgm:t>
        <a:bodyPr/>
        <a:lstStyle/>
        <a:p>
          <a:pPr algn="ctr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кассовых расходов бюджетов ОМСУ, источником финансового обеспечения которых являются межбюджетные трансферты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9BBEF-6E61-4825-865C-93329BB1BD2C}" type="parTrans" cxnId="{9FA31D32-566D-4A88-AD68-6455BC7B919C}">
      <dgm:prSet/>
      <dgm:spPr/>
      <dgm:t>
        <a:bodyPr/>
        <a:lstStyle/>
        <a:p>
          <a:endParaRPr lang="ru-RU"/>
        </a:p>
      </dgm:t>
    </dgm:pt>
    <dgm:pt modelId="{66CCEAC8-8400-457F-9095-77DDA1BD68C7}" type="sibTrans" cxnId="{9FA31D32-566D-4A88-AD68-6455BC7B919C}">
      <dgm:prSet/>
      <dgm:spPr/>
      <dgm:t>
        <a:bodyPr/>
        <a:lstStyle/>
        <a:p>
          <a:endParaRPr lang="ru-RU"/>
        </a:p>
      </dgm:t>
    </dgm:pt>
    <dgm:pt modelId="{BB4D2659-D640-4729-8F1B-CCAA0D9758BC}" type="pres">
      <dgm:prSet presAssocID="{3205046B-5B5D-4B68-B835-7268C8C8376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02B3EC-2033-4614-9D71-B35F8E287547}" type="pres">
      <dgm:prSet presAssocID="{CB997563-66A2-49C4-93CB-49C546936A66}" presName="parentText1" presStyleLbl="node1" presStyleIdx="0" presStyleCnt="3" custScaleY="8493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2B72B-F0C4-4851-9971-076C5659A25D}" type="pres">
      <dgm:prSet presAssocID="{CB997563-66A2-49C4-93CB-49C546936A66}" presName="childText1" presStyleLbl="solidAlignAcc1" presStyleIdx="0" presStyleCnt="3" custScaleY="49168" custLinFactNeighborX="944" custLinFactNeighborY="-26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1E34B-1D1B-4754-8AD1-57AF5BE198D5}" type="pres">
      <dgm:prSet presAssocID="{0F179D2D-AD03-4EAC-8592-5524A190CF6B}" presName="parentText2" presStyleLbl="node1" presStyleIdx="1" presStyleCnt="3" custScaleY="858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1EDC9-3F76-47E1-A619-21D1D747C27A}" type="pres">
      <dgm:prSet presAssocID="{0F179D2D-AD03-4EAC-8592-5524A190CF6B}" presName="childText2" presStyleLbl="solidAlignAcc1" presStyleIdx="1" presStyleCnt="3" custScaleY="105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2B41B-5926-460F-A0F0-D56B78DA159D}" type="pres">
      <dgm:prSet presAssocID="{1B0EE7E3-041F-46B2-9129-F09AA2DA067E}" presName="parentText3" presStyleLbl="node1" presStyleIdx="2" presStyleCnt="3" custScaleY="8675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F446E-26FC-457D-AEBC-24798DDAE9A0}" type="pres">
      <dgm:prSet presAssocID="{1B0EE7E3-041F-46B2-9129-F09AA2DA067E}" presName="childText3" presStyleLbl="solidAlignAcc1" presStyleIdx="2" presStyleCnt="3" custLinFactNeighborX="-148" custLinFactNeighborY="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ED04F-DE62-4374-A6E4-A994B295F5EA}" type="presOf" srcId="{1B0EE7E3-041F-46B2-9129-F09AA2DA067E}" destId="{0A32B41B-5926-460F-A0F0-D56B78DA159D}" srcOrd="0" destOrd="0" presId="urn:microsoft.com/office/officeart/2009/3/layout/IncreasingArrowsProcess"/>
    <dgm:cxn modelId="{6BC26718-C6F8-4750-9437-0CE55BE9939D}" type="presOf" srcId="{71ADE4BF-A2A9-424B-ADD8-DCE787B39771}" destId="{417F446E-26FC-457D-AEBC-24798DDAE9A0}" srcOrd="0" destOrd="0" presId="urn:microsoft.com/office/officeart/2009/3/layout/IncreasingArrowsProcess"/>
    <dgm:cxn modelId="{4513BB66-3936-4472-A89C-ADA26E6766B1}" srcId="{0F179D2D-AD03-4EAC-8592-5524A190CF6B}" destId="{4E23CD47-0B3C-47C2-BC33-6757D90A3059}" srcOrd="0" destOrd="0" parTransId="{A11ECC58-83BC-4001-B749-D585E257306D}" sibTransId="{CDEBAF5E-22D3-4BE6-9249-D7217925109D}"/>
    <dgm:cxn modelId="{BEE23B4C-D02E-4BFA-B0B4-47AECF104413}" srcId="{CB997563-66A2-49C4-93CB-49C546936A66}" destId="{23F55271-9DCC-41C8-9CFC-BB34FC75D891}" srcOrd="0" destOrd="0" parTransId="{DD62D7BB-1108-4C1A-BB60-9DA692D5ADB7}" sibTransId="{968374AA-0094-4660-887F-98CB4538090E}"/>
    <dgm:cxn modelId="{8BB0FEBF-A182-4E81-A538-DF393974E375}" srcId="{3205046B-5B5D-4B68-B835-7268C8C83761}" destId="{0F179D2D-AD03-4EAC-8592-5524A190CF6B}" srcOrd="1" destOrd="0" parTransId="{4D158D4D-4CFC-4912-9FD6-C2DB6C476A2B}" sibTransId="{37079EAA-9F35-4991-992C-B43D687AFCAD}"/>
    <dgm:cxn modelId="{20863B91-A0F4-41A6-BECA-FF0097DF0B33}" type="presOf" srcId="{0F179D2D-AD03-4EAC-8592-5524A190CF6B}" destId="{DD41E34B-1D1B-4754-8AD1-57AF5BE198D5}" srcOrd="0" destOrd="0" presId="urn:microsoft.com/office/officeart/2009/3/layout/IncreasingArrowsProcess"/>
    <dgm:cxn modelId="{40DEEC8A-7F8C-4115-8C5C-1C41C1B0BB99}" srcId="{3205046B-5B5D-4B68-B835-7268C8C83761}" destId="{1B0EE7E3-041F-46B2-9129-F09AA2DA067E}" srcOrd="2" destOrd="0" parTransId="{15893E7E-95E6-4121-84D1-DB3B1C60B7A2}" sibTransId="{930E1FBE-6D0C-466F-8B92-EE834552D330}"/>
    <dgm:cxn modelId="{42D96B47-4AEC-44E0-A2C6-E0B095C6C433}" srcId="{3205046B-5B5D-4B68-B835-7268C8C83761}" destId="{CB997563-66A2-49C4-93CB-49C546936A66}" srcOrd="0" destOrd="0" parTransId="{D9C2308A-41AB-4EDA-8783-43AFD5580161}" sibTransId="{1B6EDE2E-88D8-4397-BF4E-97886709478C}"/>
    <dgm:cxn modelId="{F1084E74-90F4-46E4-9E53-D0400E510937}" type="presOf" srcId="{3205046B-5B5D-4B68-B835-7268C8C83761}" destId="{BB4D2659-D640-4729-8F1B-CCAA0D9758BC}" srcOrd="0" destOrd="0" presId="urn:microsoft.com/office/officeart/2009/3/layout/IncreasingArrowsProcess"/>
    <dgm:cxn modelId="{FB83C2EF-6B05-46F6-8272-A132909279F7}" type="presOf" srcId="{23F55271-9DCC-41C8-9CFC-BB34FC75D891}" destId="{B492B72B-F0C4-4851-9971-076C5659A25D}" srcOrd="0" destOrd="0" presId="urn:microsoft.com/office/officeart/2009/3/layout/IncreasingArrowsProcess"/>
    <dgm:cxn modelId="{9FA31D32-566D-4A88-AD68-6455BC7B919C}" srcId="{1B0EE7E3-041F-46B2-9129-F09AA2DA067E}" destId="{71ADE4BF-A2A9-424B-ADD8-DCE787B39771}" srcOrd="0" destOrd="0" parTransId="{5B59BBEF-6E61-4825-865C-93329BB1BD2C}" sibTransId="{66CCEAC8-8400-457F-9095-77DDA1BD68C7}"/>
    <dgm:cxn modelId="{1C4F026F-B450-4D40-AB1F-47312E14754D}" type="presOf" srcId="{CB997563-66A2-49C4-93CB-49C546936A66}" destId="{2002B3EC-2033-4614-9D71-B35F8E287547}" srcOrd="0" destOrd="0" presId="urn:microsoft.com/office/officeart/2009/3/layout/IncreasingArrowsProcess"/>
    <dgm:cxn modelId="{F74105D8-90AD-4BF0-837A-205CADFB6F3C}" type="presOf" srcId="{4E23CD47-0B3C-47C2-BC33-6757D90A3059}" destId="{9B31EDC9-3F76-47E1-A619-21D1D747C27A}" srcOrd="0" destOrd="0" presId="urn:microsoft.com/office/officeart/2009/3/layout/IncreasingArrowsProcess"/>
    <dgm:cxn modelId="{614D5D1A-9D7D-461F-BAAE-8A8A83890A92}" type="presParOf" srcId="{BB4D2659-D640-4729-8F1B-CCAA0D9758BC}" destId="{2002B3EC-2033-4614-9D71-B35F8E287547}" srcOrd="0" destOrd="0" presId="urn:microsoft.com/office/officeart/2009/3/layout/IncreasingArrowsProcess"/>
    <dgm:cxn modelId="{F59B4411-C830-45EE-B129-90B149370884}" type="presParOf" srcId="{BB4D2659-D640-4729-8F1B-CCAA0D9758BC}" destId="{B492B72B-F0C4-4851-9971-076C5659A25D}" srcOrd="1" destOrd="0" presId="urn:microsoft.com/office/officeart/2009/3/layout/IncreasingArrowsProcess"/>
    <dgm:cxn modelId="{A4910788-D08A-4E35-B9EF-11AC2898BB9B}" type="presParOf" srcId="{BB4D2659-D640-4729-8F1B-CCAA0D9758BC}" destId="{DD41E34B-1D1B-4754-8AD1-57AF5BE198D5}" srcOrd="2" destOrd="0" presId="urn:microsoft.com/office/officeart/2009/3/layout/IncreasingArrowsProcess"/>
    <dgm:cxn modelId="{73EC7533-9CE2-4658-9EE4-D0205B9B2417}" type="presParOf" srcId="{BB4D2659-D640-4729-8F1B-CCAA0D9758BC}" destId="{9B31EDC9-3F76-47E1-A619-21D1D747C27A}" srcOrd="3" destOrd="0" presId="urn:microsoft.com/office/officeart/2009/3/layout/IncreasingArrowsProcess"/>
    <dgm:cxn modelId="{E36BBDA0-3227-441C-83F7-072DA8B56080}" type="presParOf" srcId="{BB4D2659-D640-4729-8F1B-CCAA0D9758BC}" destId="{0A32B41B-5926-460F-A0F0-D56B78DA159D}" srcOrd="4" destOrd="0" presId="urn:microsoft.com/office/officeart/2009/3/layout/IncreasingArrowsProcess"/>
    <dgm:cxn modelId="{268B9504-0402-49B6-9E98-9DB3B4A9B489}" type="presParOf" srcId="{BB4D2659-D640-4729-8F1B-CCAA0D9758BC}" destId="{417F446E-26FC-457D-AEBC-24798DDAE9A0}" srcOrd="5" destOrd="0" presId="urn:microsoft.com/office/officeart/2009/3/layout/IncreasingArrowsProces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5E70CD-5E68-4217-B25A-02A653963C5D}" type="doc">
      <dgm:prSet loTypeId="urn:microsoft.com/office/officeart/2005/8/layout/gear1" loCatId="cycle" qsTypeId="urn:microsoft.com/office/officeart/2005/8/quickstyle/simple1" qsCatId="simple" csTypeId="urn:microsoft.com/office/officeart/2005/8/colors/accent2_1" csCatId="accent2" phldr="1"/>
      <dgm:spPr/>
    </dgm:pt>
    <dgm:pt modelId="{5AA8ECD1-A68A-4B4D-AF3D-D4EF7475F55C}">
      <dgm:prSet phldrT="[Текст]"/>
      <dgm:spPr>
        <a:solidFill>
          <a:schemeClr val="accent6">
            <a:lumMod val="50000"/>
          </a:schemeClr>
        </a:solidFill>
        <a:ln w="3175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E6A81-3688-4A4A-9B6E-9A7173807BAC}" type="sibTrans" cxnId="{C638DC15-CB0D-412C-BAE7-2A6BDEDA4703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C654242E-D472-45CE-8CF2-7E89F1CAF539}" type="parTrans" cxnId="{C638DC15-CB0D-412C-BAE7-2A6BDEDA4703}">
      <dgm:prSet/>
      <dgm:spPr/>
      <dgm:t>
        <a:bodyPr/>
        <a:lstStyle/>
        <a:p>
          <a:endParaRPr lang="ru-RU"/>
        </a:p>
      </dgm:t>
    </dgm:pt>
    <dgm:pt modelId="{3E3C0D05-12F2-4869-8EEF-6D5CD570B6D8}" type="pres">
      <dgm:prSet presAssocID="{755E70CD-5E68-4217-B25A-02A653963C5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A6BD60E-BB12-4FBE-B57F-280495FE6224}" type="pres">
      <dgm:prSet presAssocID="{5AA8ECD1-A68A-4B4D-AF3D-D4EF7475F55C}" presName="gear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7487-BE7E-4AF7-A765-9B7E220484B7}" type="pres">
      <dgm:prSet presAssocID="{5AA8ECD1-A68A-4B4D-AF3D-D4EF7475F55C}" presName="gear1srcNode" presStyleLbl="node1" presStyleIdx="0" presStyleCnt="1"/>
      <dgm:spPr/>
      <dgm:t>
        <a:bodyPr/>
        <a:lstStyle/>
        <a:p>
          <a:endParaRPr lang="ru-RU"/>
        </a:p>
      </dgm:t>
    </dgm:pt>
    <dgm:pt modelId="{30245513-A15E-4775-B450-9B3A1063A12E}" type="pres">
      <dgm:prSet presAssocID="{5AA8ECD1-A68A-4B4D-AF3D-D4EF7475F55C}" presName="gear1dstNode" presStyleLbl="node1" presStyleIdx="0" presStyleCnt="1"/>
      <dgm:spPr/>
      <dgm:t>
        <a:bodyPr/>
        <a:lstStyle/>
        <a:p>
          <a:endParaRPr lang="ru-RU"/>
        </a:p>
      </dgm:t>
    </dgm:pt>
    <dgm:pt modelId="{C4F829C9-2495-433E-B7DE-34F677D9383B}" type="pres">
      <dgm:prSet presAssocID="{490E6A81-3688-4A4A-9B6E-9A7173807BAC}" presName="connector1" presStyleLbl="sibTrans2D1" presStyleIdx="0" presStyleCnt="1" custLinFactNeighborX="847" custLinFactNeighborY="-736"/>
      <dgm:spPr/>
      <dgm:t>
        <a:bodyPr/>
        <a:lstStyle/>
        <a:p>
          <a:endParaRPr lang="ru-RU"/>
        </a:p>
      </dgm:t>
    </dgm:pt>
  </dgm:ptLst>
  <dgm:cxnLst>
    <dgm:cxn modelId="{C638DC15-CB0D-412C-BAE7-2A6BDEDA4703}" srcId="{755E70CD-5E68-4217-B25A-02A653963C5D}" destId="{5AA8ECD1-A68A-4B4D-AF3D-D4EF7475F55C}" srcOrd="0" destOrd="0" parTransId="{C654242E-D472-45CE-8CF2-7E89F1CAF539}" sibTransId="{490E6A81-3688-4A4A-9B6E-9A7173807BAC}"/>
    <dgm:cxn modelId="{5DE74BCB-68FE-49D3-8DD0-5C82CC160890}" type="presOf" srcId="{5AA8ECD1-A68A-4B4D-AF3D-D4EF7475F55C}" destId="{2EE07487-BE7E-4AF7-A765-9B7E220484B7}" srcOrd="1" destOrd="0" presId="urn:microsoft.com/office/officeart/2005/8/layout/gear1"/>
    <dgm:cxn modelId="{301E2BF1-05BA-46E5-A9AC-A38C45491D32}" type="presOf" srcId="{5AA8ECD1-A68A-4B4D-AF3D-D4EF7475F55C}" destId="{30245513-A15E-4775-B450-9B3A1063A12E}" srcOrd="2" destOrd="0" presId="urn:microsoft.com/office/officeart/2005/8/layout/gear1"/>
    <dgm:cxn modelId="{67555CB5-3DFE-4CD0-A47B-8C9DC0B0A82A}" type="presOf" srcId="{490E6A81-3688-4A4A-9B6E-9A7173807BAC}" destId="{C4F829C9-2495-433E-B7DE-34F677D9383B}" srcOrd="0" destOrd="0" presId="urn:microsoft.com/office/officeart/2005/8/layout/gear1"/>
    <dgm:cxn modelId="{FC39B715-D26B-4C6F-81F3-5022A133FCF8}" type="presOf" srcId="{5AA8ECD1-A68A-4B4D-AF3D-D4EF7475F55C}" destId="{7A6BD60E-BB12-4FBE-B57F-280495FE6224}" srcOrd="0" destOrd="0" presId="urn:microsoft.com/office/officeart/2005/8/layout/gear1"/>
    <dgm:cxn modelId="{ADE11AFC-86A0-4A61-8959-169DFD0C7D79}" type="presOf" srcId="{755E70CD-5E68-4217-B25A-02A653963C5D}" destId="{3E3C0D05-12F2-4869-8EEF-6D5CD570B6D8}" srcOrd="0" destOrd="0" presId="urn:microsoft.com/office/officeart/2005/8/layout/gear1"/>
    <dgm:cxn modelId="{40D1F1E4-6187-4517-A252-0E6DC26A2828}" type="presParOf" srcId="{3E3C0D05-12F2-4869-8EEF-6D5CD570B6D8}" destId="{7A6BD60E-BB12-4FBE-B57F-280495FE6224}" srcOrd="0" destOrd="0" presId="urn:microsoft.com/office/officeart/2005/8/layout/gear1"/>
    <dgm:cxn modelId="{1A31E9A8-B40A-42C6-9D5B-67321CF4343C}" type="presParOf" srcId="{3E3C0D05-12F2-4869-8EEF-6D5CD570B6D8}" destId="{2EE07487-BE7E-4AF7-A765-9B7E220484B7}" srcOrd="1" destOrd="0" presId="urn:microsoft.com/office/officeart/2005/8/layout/gear1"/>
    <dgm:cxn modelId="{DD1503BF-AE2E-4DCF-AB56-9D70D946CC7E}" type="presParOf" srcId="{3E3C0D05-12F2-4869-8EEF-6D5CD570B6D8}" destId="{30245513-A15E-4775-B450-9B3A1063A12E}" srcOrd="2" destOrd="0" presId="urn:microsoft.com/office/officeart/2005/8/layout/gear1"/>
    <dgm:cxn modelId="{E14112F0-C7B4-4F14-98AC-A364B2827CA1}" type="presParOf" srcId="{3E3C0D05-12F2-4869-8EEF-6D5CD570B6D8}" destId="{C4F829C9-2495-433E-B7DE-34F677D9383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2B3EC-2033-4614-9D71-B35F8E287547}">
      <dsp:nvSpPr>
        <dsp:cNvPr id="0" name=""/>
        <dsp:cNvSpPr/>
      </dsp:nvSpPr>
      <dsp:spPr>
        <a:xfrm>
          <a:off x="0" y="711049"/>
          <a:ext cx="7316576" cy="90499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254000" bIns="169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 месяц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37297"/>
        <a:ext cx="7090329" cy="452495"/>
      </dsp:txXfrm>
    </dsp:sp>
    <dsp:sp modelId="{B492B72B-F0C4-4851-9971-076C5659A25D}">
      <dsp:nvSpPr>
        <dsp:cNvPr id="0" name=""/>
        <dsp:cNvSpPr/>
      </dsp:nvSpPr>
      <dsp:spPr>
        <a:xfrm>
          <a:off x="21273" y="1439003"/>
          <a:ext cx="2253505" cy="1009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Принимают НПА (приказ), содержащий определенный перечень показателей:</a:t>
          </a:r>
          <a:endParaRPr lang="ru-RU" sz="1600" kern="1200" dirty="0"/>
        </a:p>
      </dsp:txBody>
      <dsp:txXfrm>
        <a:off x="21273" y="1439003"/>
        <a:ext cx="2253505" cy="1009263"/>
      </dsp:txXfrm>
    </dsp:sp>
    <dsp:sp modelId="{DD41E34B-1D1B-4754-8AD1-57AF5BE198D5}">
      <dsp:nvSpPr>
        <dsp:cNvPr id="0" name=""/>
        <dsp:cNvSpPr/>
      </dsp:nvSpPr>
      <dsp:spPr>
        <a:xfrm>
          <a:off x="2253505" y="1061392"/>
          <a:ext cx="5063070" cy="914687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254000" bIns="169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рабочих дней 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3505" y="1290064"/>
        <a:ext cx="4834398" cy="457343"/>
      </dsp:txXfrm>
    </dsp:sp>
    <dsp:sp modelId="{9B31EDC9-3F76-47E1-A619-21D1D747C27A}">
      <dsp:nvSpPr>
        <dsp:cNvPr id="0" name=""/>
        <dsp:cNvSpPr/>
      </dsp:nvSpPr>
      <dsp:spPr>
        <a:xfrm>
          <a:off x="2253505" y="1753017"/>
          <a:ext cx="2253505" cy="2161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Направляют копию НПА в территориальный орган Федерального казначейства и  финансовый орган муниципального образования</a:t>
          </a:r>
          <a:endParaRPr lang="ru-RU" sz="1600" kern="1200" dirty="0"/>
        </a:p>
      </dsp:txBody>
      <dsp:txXfrm>
        <a:off x="2253505" y="1753017"/>
        <a:ext cx="2253505" cy="2161969"/>
      </dsp:txXfrm>
    </dsp:sp>
    <dsp:sp modelId="{0A32B41B-5926-460F-A0F0-D56B78DA159D}">
      <dsp:nvSpPr>
        <dsp:cNvPr id="0" name=""/>
        <dsp:cNvSpPr/>
      </dsp:nvSpPr>
      <dsp:spPr>
        <a:xfrm>
          <a:off x="4507010" y="1411734"/>
          <a:ext cx="2809565" cy="924383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254000" bIns="169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рабочих дня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7010" y="1642830"/>
        <a:ext cx="2578469" cy="462191"/>
      </dsp:txXfrm>
    </dsp:sp>
    <dsp:sp modelId="{417F446E-26FC-457D-AEBC-24798DDAE9A0}">
      <dsp:nvSpPr>
        <dsp:cNvPr id="0" name=""/>
        <dsp:cNvSpPr/>
      </dsp:nvSpPr>
      <dsp:spPr>
        <a:xfrm>
          <a:off x="4503675" y="2182915"/>
          <a:ext cx="2253505" cy="2022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ysDash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кассовых расходов бюджетов ОМСУ, источником финансового обеспечения которых являются межбюджетные трансферты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03675" y="2182915"/>
        <a:ext cx="2253505" cy="20226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D60E-BB12-4FBE-B57F-280495FE6224}">
      <dsp:nvSpPr>
        <dsp:cNvPr id="0" name=""/>
        <dsp:cNvSpPr/>
      </dsp:nvSpPr>
      <dsp:spPr>
        <a:xfrm>
          <a:off x="337759" y="198021"/>
          <a:ext cx="435648" cy="435648"/>
        </a:xfrm>
        <a:prstGeom prst="gear9">
          <a:avLst/>
        </a:prstGeom>
        <a:solidFill>
          <a:schemeClr val="accent6">
            <a:lumMod val="50000"/>
          </a:schemeClr>
        </a:solidFill>
        <a:ln w="31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344" y="300069"/>
        <a:ext cx="260478" cy="223933"/>
      </dsp:txXfrm>
    </dsp:sp>
    <dsp:sp modelId="{C4F829C9-2495-433E-B7DE-34F677D9383B}">
      <dsp:nvSpPr>
        <dsp:cNvPr id="0" name=""/>
        <dsp:cNvSpPr/>
      </dsp:nvSpPr>
      <dsp:spPr>
        <a:xfrm>
          <a:off x="315987" y="144014"/>
          <a:ext cx="535847" cy="535847"/>
        </a:xfrm>
        <a:prstGeom prst="circularArrow">
          <a:avLst>
            <a:gd name="adj1" fmla="val 4878"/>
            <a:gd name="adj2" fmla="val 312630"/>
            <a:gd name="adj3" fmla="val 2569975"/>
            <a:gd name="adj4" fmla="val 16318394"/>
            <a:gd name="adj5" fmla="val 5691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50474" cy="496968"/>
          </a:xfrm>
          <a:prstGeom prst="rect">
            <a:avLst/>
          </a:prstGeom>
        </p:spPr>
        <p:txBody>
          <a:bodyPr vert="horz" lIns="91182" tIns="45589" rIns="91182" bIns="45589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138" y="1"/>
            <a:ext cx="2951568" cy="496968"/>
          </a:xfrm>
          <a:prstGeom prst="rect">
            <a:avLst/>
          </a:prstGeom>
        </p:spPr>
        <p:txBody>
          <a:bodyPr vert="horz" lIns="91182" tIns="45589" rIns="91182" bIns="45589" rtlCol="0"/>
          <a:lstStyle>
            <a:lvl1pPr algn="r">
              <a:defRPr sz="1200"/>
            </a:lvl1pPr>
          </a:lstStyle>
          <a:p>
            <a:pPr>
              <a:defRPr/>
            </a:pPr>
            <a:fld id="{E1392984-8180-412A-BEA8-7FB8A5508403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40051"/>
            <a:ext cx="2950474" cy="496968"/>
          </a:xfrm>
          <a:prstGeom prst="rect">
            <a:avLst/>
          </a:prstGeom>
        </p:spPr>
        <p:txBody>
          <a:bodyPr vert="horz" lIns="91182" tIns="45589" rIns="91182" bIns="45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138" y="9440051"/>
            <a:ext cx="2951568" cy="496968"/>
          </a:xfrm>
          <a:prstGeom prst="rect">
            <a:avLst/>
          </a:prstGeom>
        </p:spPr>
        <p:txBody>
          <a:bodyPr vert="horz" lIns="91182" tIns="45589" rIns="91182" bIns="45589" rtlCol="0" anchor="b"/>
          <a:lstStyle>
            <a:lvl1pPr algn="r">
              <a:defRPr sz="1200"/>
            </a:lvl1pPr>
          </a:lstStyle>
          <a:p>
            <a:pPr>
              <a:defRPr/>
            </a:pPr>
            <a:fld id="{86D1D328-80E8-4729-B2EB-103E9968F1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98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50474" cy="496968"/>
          </a:xfrm>
          <a:prstGeom prst="rect">
            <a:avLst/>
          </a:prstGeom>
        </p:spPr>
        <p:txBody>
          <a:bodyPr vert="horz" lIns="91176" tIns="45586" rIns="91176" bIns="45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138" y="1"/>
            <a:ext cx="2951568" cy="496968"/>
          </a:xfrm>
          <a:prstGeom prst="rect">
            <a:avLst/>
          </a:prstGeom>
        </p:spPr>
        <p:txBody>
          <a:bodyPr vert="horz" lIns="91176" tIns="45586" rIns="91176" bIns="45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DE7229-4512-422B-8AFA-BB75D9259C67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6" tIns="45586" rIns="91176" bIns="4558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189"/>
            <a:ext cx="5447030" cy="4472703"/>
          </a:xfrm>
          <a:prstGeom prst="rect">
            <a:avLst/>
          </a:prstGeom>
        </p:spPr>
        <p:txBody>
          <a:bodyPr vert="horz" lIns="91176" tIns="45586" rIns="91176" bIns="4558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40051"/>
            <a:ext cx="2950474" cy="496968"/>
          </a:xfrm>
          <a:prstGeom prst="rect">
            <a:avLst/>
          </a:prstGeom>
        </p:spPr>
        <p:txBody>
          <a:bodyPr vert="horz" lIns="91176" tIns="45586" rIns="91176" bIns="45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138" y="9440051"/>
            <a:ext cx="2951568" cy="496968"/>
          </a:xfrm>
          <a:prstGeom prst="rect">
            <a:avLst/>
          </a:prstGeom>
        </p:spPr>
        <p:txBody>
          <a:bodyPr vert="horz" lIns="91176" tIns="45586" rIns="91176" bIns="45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AE0FB4-ED68-4F2F-8963-3BBD79A4F8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783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02C3-06CC-4401-9740-F7F50F6F7F7C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4882-77BD-401D-B87A-ED9F597A2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4A91-54B6-4AE1-818C-929A4B0C7B89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5FA68-A3CE-4420-92B3-6FA3B2E990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2975-FF87-402F-832D-18781A6ADB8C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82C8-65DF-436A-A93C-8E4E85AC8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335B-4E51-4B74-9015-470CAAA5E4A4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5F8F-D441-4675-9704-DBEDF44A63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969A-6F68-4876-8D56-70CDEDEA4872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2D00-B25A-4DF3-A61E-92CD414E5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A24C6-0487-4AE2-8209-FC5603A87800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8527-3839-4C89-82C4-F2C39EE91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3883-24B3-49BD-9356-3F8862E8857D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D1A1-FDE4-42EA-8DFF-6EFA82685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52FD-AC46-4016-B1E2-4DF8797B304E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5EC9-2CC4-4962-B5EA-8E3268AF6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DCCD-2FEF-46B8-AF3C-EF0488DA6E54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22CA-2E03-4049-96C4-30515B691E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02D7-656F-431D-A18F-A4E82F831FA7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98C1-5EA0-4EE1-92E1-7C2B8B346B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76CC-EA7B-4F39-9F1E-0911AA1AB207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C674-93E7-426B-B1E7-7F14E4A16A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90B59-652C-4E4B-9F05-06E6C16204FE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01A8B3-7252-4675-B327-126C40DDC8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2.xml"/><Relationship Id="rId10" Type="http://schemas.microsoft.com/office/2007/relationships/hdphoto" Target="../media/hdphoto3.wdp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6.xm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microsoft.com/office/2007/relationships/hdphoto" Target="../media/hdphoto3.wdp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5.png"/><Relationship Id="rId2" Type="http://schemas.openxmlformats.org/officeDocument/2006/relationships/diagramData" Target="../diagrams/data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microsoft.com/office/2007/relationships/hdphoto" Target="../media/hdphoto4.wdp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04056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8" y="932510"/>
            <a:ext cx="8143901" cy="47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"/>
          <p:cNvSpPr txBox="1">
            <a:spLocks noChangeArrowheads="1"/>
          </p:cNvSpPr>
          <p:nvPr/>
        </p:nvSpPr>
        <p:spPr>
          <a:xfrm>
            <a:off x="1856444" y="2854531"/>
            <a:ext cx="6009525" cy="1472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cap="all" dirty="0" smtClean="0">
                <a:latin typeface="Century Gothic" panose="020B0502020202020204" pitchFamily="34" charset="0"/>
                <a:cs typeface="Times New Roman" pitchFamily="18" charset="0"/>
              </a:rPr>
              <a:t>О МЕРАХ </a:t>
            </a:r>
            <a:r>
              <a:rPr lang="ru-RU" sz="2200" b="1" cap="all" dirty="0">
                <a:latin typeface="Century Gothic" panose="020B0502020202020204" pitchFamily="34" charset="0"/>
                <a:cs typeface="Times New Roman" pitchFamily="18" charset="0"/>
              </a:rPr>
              <a:t>ПО РЕАЛИЗАЦИИ </a:t>
            </a:r>
          </a:p>
          <a:p>
            <a:r>
              <a:rPr lang="ru-RU" sz="2200" b="1" cap="all" dirty="0">
                <a:latin typeface="Century Gothic" panose="020B0502020202020204" pitchFamily="34" charset="0"/>
                <a:cs typeface="Times New Roman" pitchFamily="18" charset="0"/>
              </a:rPr>
              <a:t>ЗАКОНА МУРМАНСКОЙ ОБЛАСТИ </a:t>
            </a:r>
            <a:endParaRPr lang="ru-RU" sz="2200" b="1" cap="all" dirty="0" smtClean="0">
              <a:latin typeface="Century Gothic" panose="020B0502020202020204" pitchFamily="34" charset="0"/>
              <a:cs typeface="Times New Roman" pitchFamily="18" charset="0"/>
            </a:endParaRPr>
          </a:p>
          <a:p>
            <a:r>
              <a:rPr lang="ru-RU" sz="2200" b="1" cap="all" dirty="0" smtClean="0">
                <a:latin typeface="Century Gothic" panose="020B0502020202020204" pitchFamily="34" charset="0"/>
                <a:cs typeface="Times New Roman" pitchFamily="18" charset="0"/>
              </a:rPr>
              <a:t>«</a:t>
            </a:r>
            <a:r>
              <a:rPr lang="ru-RU" sz="2200" b="1" cap="all" dirty="0">
                <a:latin typeface="Century Gothic" panose="020B0502020202020204" pitchFamily="34" charset="0"/>
                <a:cs typeface="Times New Roman" pitchFamily="18" charset="0"/>
              </a:rPr>
              <a:t>ОБ ОБЛАСТНОМ БЮДЖЕТЕ НА </a:t>
            </a:r>
            <a:r>
              <a:rPr lang="ru-RU" sz="2200" b="1" cap="all" dirty="0" smtClean="0">
                <a:latin typeface="Century Gothic" panose="020B0502020202020204" pitchFamily="34" charset="0"/>
                <a:cs typeface="Times New Roman" pitchFamily="18" charset="0"/>
              </a:rPr>
              <a:t>2016 </a:t>
            </a:r>
            <a:r>
              <a:rPr lang="ru-RU" sz="2200" b="1" cap="all" dirty="0" err="1" smtClean="0">
                <a:latin typeface="Century Gothic" panose="020B0502020202020204" pitchFamily="34" charset="0"/>
                <a:cs typeface="Times New Roman" pitchFamily="18" charset="0"/>
              </a:rPr>
              <a:t>гОД</a:t>
            </a:r>
            <a:r>
              <a:rPr lang="ru-RU" sz="2200" b="1" cap="all" dirty="0" smtClean="0">
                <a:latin typeface="Century Gothic" panose="020B0502020202020204" pitchFamily="34" charset="0"/>
                <a:cs typeface="Times New Roman" pitchFamily="18" charset="0"/>
              </a:rPr>
              <a:t>» </a:t>
            </a:r>
            <a:endParaRPr lang="ru-RU" sz="2200" b="1" cap="all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6" name="Прямоугольник 10"/>
          <p:cNvSpPr>
            <a:spLocks noChangeArrowheads="1"/>
          </p:cNvSpPr>
          <p:nvPr/>
        </p:nvSpPr>
        <p:spPr bwMode="auto">
          <a:xfrm>
            <a:off x="6506451" y="1557462"/>
            <a:ext cx="24837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/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24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декабря 2015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года</a:t>
            </a:r>
          </a:p>
          <a:p>
            <a:pPr indent="-342900" eaLnBrk="0" hangingPunct="0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. Мурманск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153113" y="131210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ЗАСЕДАНИЕ ПРАВИТЕЛЬСТВА МУРМАНСКОЙ ОБЛАСТИ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0800000">
            <a:off x="8892480" y="0"/>
            <a:ext cx="195477" cy="687931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8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2714612" cy="16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 rot="10800000">
            <a:off x="125245" y="5680964"/>
            <a:ext cx="1555889" cy="117703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125246" y="5608690"/>
            <a:ext cx="47359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defRPr/>
            </a:pP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Министр финансов Мурманской области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Дурягин Роман Анатольевич</a:t>
            </a:r>
          </a:p>
          <a:p>
            <a:pPr eaLnBrk="0" hangingPunct="0">
              <a:defRPr/>
            </a:pP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6525451" y="3316104"/>
            <a:ext cx="2448271" cy="3437825"/>
            <a:chOff x="346242" y="1124744"/>
            <a:chExt cx="2641582" cy="16863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Перечисление в областной бюджет остатков целевых субсидий на иные цели (целевых средств межбюджетных трансфертов) при отсутствии потребности в указанных средствах</a:t>
              </a:r>
              <a:endPara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Shape 64"/>
          <p:cNvSpPr/>
          <p:nvPr/>
        </p:nvSpPr>
        <p:spPr>
          <a:xfrm>
            <a:off x="2984015" y="3098094"/>
            <a:ext cx="3989329" cy="3767030"/>
          </a:xfrm>
          <a:prstGeom prst="gear9">
            <a:avLst>
              <a:gd name="adj1" fmla="val 11655"/>
              <a:gd name="adj2" fmla="val 1763"/>
            </a:avLst>
          </a:prstGeom>
          <a:solidFill>
            <a:schemeClr val="accent6">
              <a:lumMod val="40000"/>
              <a:lumOff val="60000"/>
              <a:alpha val="85000"/>
            </a:schemeClr>
          </a:solidFill>
          <a:ln w="31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94313"/>
              </p:ext>
            </p:extLst>
          </p:nvPr>
        </p:nvGraphicFramePr>
        <p:xfrm>
          <a:off x="77327" y="841225"/>
          <a:ext cx="1908210" cy="227981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642"/>
                <a:gridCol w="381642"/>
                <a:gridCol w="381642"/>
                <a:gridCol w="381642"/>
                <a:gridCol w="381642"/>
              </a:tblGrid>
              <a:tr h="31690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pattFill prst="pct7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36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6936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6936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69368">
                <a:tc>
                  <a:txBody>
                    <a:bodyPr/>
                    <a:lstStyle/>
                    <a:p>
                      <a:pPr algn="ctr"/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6936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26936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  <a:tr h="269368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sp>
        <p:nvSpPr>
          <p:cNvPr id="50" name="Скругленный прямоугольник 49"/>
          <p:cNvSpPr/>
          <p:nvPr/>
        </p:nvSpPr>
        <p:spPr>
          <a:xfrm>
            <a:off x="2123728" y="759432"/>
            <a:ext cx="6696744" cy="550256"/>
          </a:xfrm>
          <a:prstGeom prst="roundRect">
            <a:avLst>
              <a:gd name="adj" fmla="val 23817"/>
            </a:avLst>
          </a:prstGeo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решения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местных бюджетах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год, </a:t>
            </a:r>
          </a:p>
          <a:p>
            <a:pPr font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представительными органами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111585" y="1464429"/>
            <a:ext cx="6708887" cy="994219"/>
          </a:xfrm>
          <a:prstGeom prst="roundRect">
            <a:avLst>
              <a:gd name="adj" fmla="val 23817"/>
            </a:avLst>
          </a:prstGeom>
          <a:pattFill prst="pct3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возврат не использованных по состоянию на 1 января текущего финансового года остатков межбюджетных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(субвенций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субсидий, иных межбюджетных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трансфертов),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целевое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547232" y="3173979"/>
            <a:ext cx="4553707" cy="4041100"/>
            <a:chOff x="-312463" y="3368372"/>
            <a:chExt cx="3816424" cy="3533572"/>
          </a:xfrm>
        </p:grpSpPr>
        <p:sp>
          <p:nvSpPr>
            <p:cNvPr id="62" name="Shape 61"/>
            <p:cNvSpPr/>
            <p:nvPr/>
          </p:nvSpPr>
          <p:spPr>
            <a:xfrm>
              <a:off x="-312463" y="3368372"/>
              <a:ext cx="3816424" cy="3533572"/>
            </a:xfrm>
            <a:prstGeom prst="gear9">
              <a:avLst>
                <a:gd name="adj1" fmla="val 11655"/>
                <a:gd name="adj2" fmla="val 1763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 w="31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169659" y="3934490"/>
              <a:ext cx="2881484" cy="246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Предусмотреть до</a:t>
              </a:r>
            </a:p>
            <a:p>
              <a:pPr algn="ctr" font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декабря </a:t>
              </a:r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2016 года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заключении муниципальных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контрактов (договоров)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поставку товаров, выполнение работ, оказание услуг для муниципальных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нужд, реализацию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мероприятий,  источником финансового обеспечения которых  является субсидия из </a:t>
              </a:r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областного бюджета</a:t>
              </a:r>
              <a:endPara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733275" y="3885705"/>
            <a:ext cx="26118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решения о внесении изменений в решения о местных бюджетах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Мурманской области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семи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28" name="Пятиугольник 27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Схема 28"/>
            <p:cNvGraphicFramePr/>
            <p:nvPr>
              <p:extLst>
                <p:ext uri="{D42A27DB-BD31-4B8C-83A1-F6EECF244321}">
                  <p14:modId xmlns:p14="http://schemas.microsoft.com/office/powerpoint/2010/main" val="188783825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0" name="Группа 29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Прямоугольник 33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481260" y="21205"/>
            <a:ext cx="761216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ОТДЕЛЬНЫЕ </a:t>
            </a:r>
            <a:r>
              <a:rPr lang="ru-RU" dirty="0">
                <a:solidFill>
                  <a:schemeClr val="tx1"/>
                </a:solidFill>
              </a:rPr>
              <a:t>СРОКИ  ИСПОЛНЕНИЯ ОБЛАСТНОГО </a:t>
            </a:r>
            <a:r>
              <a:rPr lang="ru-RU" dirty="0" smtClean="0">
                <a:solidFill>
                  <a:schemeClr val="tx1"/>
                </a:solidFill>
              </a:rPr>
              <a:t>БЮДЖЕТА </a:t>
            </a:r>
            <a:r>
              <a:rPr lang="ru-RU" sz="1600" dirty="0">
                <a:solidFill>
                  <a:schemeClr val="tx1"/>
                </a:solidFill>
              </a:rPr>
              <a:t>(Органы местного самоуправления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531292" y="883963"/>
            <a:ext cx="1612708" cy="461209"/>
            <a:chOff x="7452320" y="806227"/>
            <a:chExt cx="1612708" cy="461209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7552860" y="963971"/>
              <a:ext cx="1512168" cy="3034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14 января</a:t>
              </a:r>
            </a:p>
          </p:txBody>
        </p:sp>
        <p:pic>
          <p:nvPicPr>
            <p:cNvPr id="40" name="Picture 4" descr="http://images.vector-images.com/clp3/189566/clp1358798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452320" y="806227"/>
              <a:ext cx="344487" cy="344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4915718" y="2479354"/>
            <a:ext cx="1629993" cy="202504"/>
            <a:chOff x="6998089" y="2564904"/>
            <a:chExt cx="1629993" cy="202504"/>
          </a:xfrm>
        </p:grpSpPr>
        <p:cxnSp>
          <p:nvCxnSpPr>
            <p:cNvPr id="58" name="Прямая соединительная линия 57"/>
            <p:cNvCxnSpPr>
              <a:stCxn id="64" idx="2"/>
              <a:endCxn id="66" idx="4"/>
            </p:cNvCxnSpPr>
            <p:nvPr/>
          </p:nvCxnSpPr>
          <p:spPr>
            <a:xfrm>
              <a:off x="6998089" y="2564904"/>
              <a:ext cx="1629993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Равнобедренный треугольник 63"/>
            <p:cNvSpPr/>
            <p:nvPr/>
          </p:nvSpPr>
          <p:spPr>
            <a:xfrm flipV="1">
              <a:off x="6998089" y="2564904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 flipV="1">
              <a:off x="8286298" y="2564904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54559" y="6291590"/>
            <a:ext cx="1512168" cy="424878"/>
            <a:chOff x="6667389" y="6214809"/>
            <a:chExt cx="1512168" cy="424878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667389" y="6336222"/>
              <a:ext cx="1512168" cy="3034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b="1" i="1" dirty="0" smtClean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мая</a:t>
              </a:r>
              <a:endParaRPr lang="ru-RU" sz="16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4" name="Picture 4" descr="http://images.vector-images.com/clp3/189566/clp1358798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686298" y="6214809"/>
              <a:ext cx="344487" cy="344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6084623" y="2622510"/>
            <a:ext cx="2688246" cy="423007"/>
            <a:chOff x="346242" y="1124744"/>
            <a:chExt cx="2641582" cy="1686372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средства областного бюджета</a:t>
              </a:r>
            </a:p>
          </p:txBody>
        </p:sp>
        <p:sp>
          <p:nvSpPr>
            <p:cNvPr id="77" name="Скругленный прямоугольник 76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750116" y="2620698"/>
            <a:ext cx="2688246" cy="423007"/>
            <a:chOff x="346242" y="1124744"/>
            <a:chExt cx="2641582" cy="1686372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средства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федерального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117485" y="2839666"/>
            <a:ext cx="1580211" cy="462370"/>
            <a:chOff x="1987777" y="2629912"/>
            <a:chExt cx="1580211" cy="46237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2055820" y="2788817"/>
              <a:ext cx="1512168" cy="3034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b="1" i="1" dirty="0" smtClean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</a:t>
              </a:r>
              <a:r>
                <a:rPr lang="ru-RU" sz="16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января</a:t>
              </a:r>
            </a:p>
          </p:txBody>
        </p:sp>
        <p:pic>
          <p:nvPicPr>
            <p:cNvPr id="46" name="Picture 4" descr="http://images.vector-images.com/clp3/189566/clp1358798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87777" y="2629912"/>
              <a:ext cx="344487" cy="344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5405061" y="2851193"/>
            <a:ext cx="1557211" cy="445212"/>
            <a:chOff x="5310001" y="2646004"/>
            <a:chExt cx="1557211" cy="44521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355044" y="2787751"/>
              <a:ext cx="1512168" cy="3034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r>
                <a:rPr lang="ru-RU" sz="1600" b="1" i="1" dirty="0" smtClean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января</a:t>
              </a:r>
            </a:p>
          </p:txBody>
        </p:sp>
        <p:pic>
          <p:nvPicPr>
            <p:cNvPr id="47" name="Picture 4" descr="http://images.vector-images.com/clp3/189566/clp1358798.jp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310001" y="2646004"/>
              <a:ext cx="344487" cy="344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Равнобедренный треугольник 80"/>
          <p:cNvSpPr/>
          <p:nvPr/>
        </p:nvSpPr>
        <p:spPr>
          <a:xfrm rot="16200000" flipV="1">
            <a:off x="1319876" y="1316406"/>
            <a:ext cx="1694388" cy="201346"/>
          </a:xfrm>
          <a:prstGeom prst="triangle">
            <a:avLst>
              <a:gd name="adj" fmla="val 51435"/>
            </a:avLst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504056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8" y="932510"/>
            <a:ext cx="8143901" cy="47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10"/>
          <p:cNvSpPr>
            <a:spLocks noChangeArrowheads="1"/>
          </p:cNvSpPr>
          <p:nvPr/>
        </p:nvSpPr>
        <p:spPr bwMode="auto">
          <a:xfrm>
            <a:off x="6543048" y="847831"/>
            <a:ext cx="24837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/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24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декабря 2015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года</a:t>
            </a:r>
          </a:p>
          <a:p>
            <a:pPr indent="-342900" eaLnBrk="0" hangingPunct="0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. Мурманск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>
            <a:off x="135788" y="0"/>
            <a:ext cx="1555889" cy="1556795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153113" y="131210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  <a:cs typeface="Times New Roman" pitchFamily="18" charset="0"/>
              </a:rPr>
              <a:t>ЗАСЕДАНИЕ ПРАВИТЕЛЬСТВА МУРМАНСКОЙ ОБЛАСТИ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0800000">
            <a:off x="8892480" y="0"/>
            <a:ext cx="195477" cy="6879312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8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2714612" cy="16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 rot="10800000">
            <a:off x="125245" y="5680964"/>
            <a:ext cx="1555889" cy="117703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125246" y="5608690"/>
            <a:ext cx="47359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eaLnBrk="0" hangingPunct="0">
              <a:defRPr/>
            </a:pP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Министр финансов Мурманской области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Дурягин Роман Анатольевич</a:t>
            </a:r>
          </a:p>
          <a:p>
            <a:pPr eaLnBrk="0" hangingPunct="0">
              <a:defRPr/>
            </a:pP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1343779" y="3179690"/>
            <a:ext cx="6477000" cy="1472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dirty="0" smtClean="0">
                <a:latin typeface="Century Gothic" pitchFamily="34" charset="0"/>
                <a:cs typeface="Times New Roman" pitchFamily="18" charset="0"/>
              </a:rPr>
              <a:t>Спасибо за внимание</a:t>
            </a:r>
            <a:endParaRPr lang="ru-RU" sz="2200" b="1" i="1" dirty="0" smtClean="0">
              <a:latin typeface="Century Gothic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2200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4060571" y="2717176"/>
            <a:ext cx="1430216" cy="1342088"/>
            <a:chOff x="74125" y="2754201"/>
            <a:chExt cx="1860778" cy="688879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117992" y="2754201"/>
              <a:ext cx="1784959" cy="688879"/>
            </a:xfrm>
            <a:prstGeom prst="rect">
              <a:avLst/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4125" y="2823885"/>
              <a:ext cx="1860778" cy="552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Органы местного </a:t>
              </a:r>
              <a:r>
                <a:rPr lang="ru-RU" sz="1600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самоуправле-ния</a:t>
              </a:r>
              <a:endParaRPr lang="ru-RU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59" name="Равнобедренный треугольник 2058"/>
          <p:cNvSpPr/>
          <p:nvPr/>
        </p:nvSpPr>
        <p:spPr>
          <a:xfrm>
            <a:off x="-2" y="5229670"/>
            <a:ext cx="9144002" cy="1625103"/>
          </a:xfrm>
          <a:prstGeom prst="triangle">
            <a:avLst>
              <a:gd name="adj" fmla="val 52292"/>
            </a:avLst>
          </a:prstGeom>
          <a:pattFill prst="pct25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ятиугольник 50"/>
          <p:cNvSpPr/>
          <p:nvPr/>
        </p:nvSpPr>
        <p:spPr>
          <a:xfrm>
            <a:off x="-1" y="730356"/>
            <a:ext cx="9036497" cy="1733063"/>
          </a:xfrm>
          <a:prstGeom prst="homePlate">
            <a:avLst>
              <a:gd name="adj" fmla="val 11251"/>
            </a:avLst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4" name="Прямоугольник 2053"/>
          <p:cNvSpPr/>
          <p:nvPr/>
        </p:nvSpPr>
        <p:spPr>
          <a:xfrm>
            <a:off x="3713520" y="733478"/>
            <a:ext cx="512864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Закона Мурманской области «Об областном бюджете на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год» - 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 ключевых аспектов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карта»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областного бюджета в 2016 году</a:t>
            </a:r>
          </a:p>
          <a:p>
            <a:pPr algn="ctr"/>
            <a:r>
              <a:rPr lang="ru-RU" sz="16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рекомендовано Правительством РФ</a:t>
            </a:r>
            <a:endParaRPr lang="ru-RU" sz="1600" i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4817085" y="4485260"/>
            <a:ext cx="3592930" cy="887956"/>
            <a:chOff x="853760" y="4964698"/>
            <a:chExt cx="3531971" cy="1126440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853760" y="4993131"/>
              <a:ext cx="3531971" cy="1069573"/>
              <a:chOff x="733071" y="4017032"/>
              <a:chExt cx="3495830" cy="1069573"/>
            </a:xfrm>
          </p:grpSpPr>
          <p:sp>
            <p:nvSpPr>
              <p:cNvPr id="71" name="Прямоугольник 70"/>
              <p:cNvSpPr/>
              <p:nvPr/>
            </p:nvSpPr>
            <p:spPr>
              <a:xfrm>
                <a:off x="774047" y="4226624"/>
                <a:ext cx="3334481" cy="741831"/>
              </a:xfrm>
              <a:prstGeom prst="rect">
                <a:avLst/>
              </a:prstGeom>
              <a:solidFill>
                <a:schemeClr val="bg2">
                  <a:alpha val="52000"/>
                </a:schemeClr>
              </a:solidFill>
              <a:effectLst>
                <a:softEdge rad="1270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Повышение бюджетной </a:t>
                </a:r>
              </a:p>
              <a:p>
                <a:pPr algn="ctr"/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дисциплины </a:t>
                </a:r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733071" y="4017032"/>
                <a:ext cx="3495830" cy="106957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</p:grpSp>
        <p:sp>
          <p:nvSpPr>
            <p:cNvPr id="70" name="Скругленный прямоугольник 69"/>
            <p:cNvSpPr/>
            <p:nvPr/>
          </p:nvSpPr>
          <p:spPr>
            <a:xfrm>
              <a:off x="915182" y="4964698"/>
              <a:ext cx="3409128" cy="1126440"/>
            </a:xfrm>
            <a:prstGeom prst="round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92012" y="4067780"/>
            <a:ext cx="3133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задачи: </a:t>
            </a:r>
          </a:p>
        </p:txBody>
      </p:sp>
      <p:pic>
        <p:nvPicPr>
          <p:cNvPr id="1030" name="Picture 6" descr="http://visotsky.org/files/events/visotsky_consulting_kiev_nester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999" y="745329"/>
            <a:ext cx="2467416" cy="164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vim.net/wp-content/uploads/2012/05/nine-mens-morris-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38" y="1210359"/>
            <a:ext cx="1828986" cy="1221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56" name="Пятиугольник 55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7" name="Схема 56"/>
            <p:cNvGraphicFramePr/>
            <p:nvPr>
              <p:extLst>
                <p:ext uri="{D42A27DB-BD31-4B8C-83A1-F6EECF244321}">
                  <p14:modId xmlns:p14="http://schemas.microsoft.com/office/powerpoint/2010/main" val="623458820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58" name="Группа 57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1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2" name="Прямоугольник 61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314146" y="4861"/>
            <a:ext cx="792963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ПРЕДПОСЫЛКИ РАЗРАБОТКИ ПРОЕКТА ПОСТАНОВЛЕНИЯ</a:t>
            </a:r>
            <a:endPara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9107" y="2703940"/>
            <a:ext cx="1509264" cy="1364781"/>
            <a:chOff x="87078" y="2740965"/>
            <a:chExt cx="1860779" cy="1364781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17992" y="2754201"/>
              <a:ext cx="1763962" cy="1351545"/>
            </a:xfrm>
            <a:prstGeom prst="rect">
              <a:avLst/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7078" y="2740965"/>
              <a:ext cx="18607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Главные распорядители средств областного </a:t>
              </a:r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бюджета </a:t>
              </a:r>
              <a:endParaRPr lang="ru-RU" sz="1600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547664" y="2718763"/>
            <a:ext cx="2497488" cy="1359664"/>
            <a:chOff x="70282" y="2754201"/>
            <a:chExt cx="1674647" cy="1129235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17992" y="2754201"/>
              <a:ext cx="1605377" cy="1129235"/>
            </a:xfrm>
            <a:prstGeom prst="rect">
              <a:avLst/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0282" y="2779516"/>
              <a:ext cx="1674647" cy="1099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Главные администраторы доходов </a:t>
              </a:r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и источников </a:t>
              </a:r>
              <a:r>
                <a:rPr lang="ru-RU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финансирования дефицита областного бюджета </a:t>
              </a:r>
              <a:endParaRPr lang="ru-RU" sz="1600" dirty="0"/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859112" y="2573625"/>
            <a:ext cx="7764910" cy="147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7637402" y="2719587"/>
            <a:ext cx="1430216" cy="1342090"/>
            <a:chOff x="117992" y="2754201"/>
            <a:chExt cx="1860778" cy="68888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17992" y="2754201"/>
              <a:ext cx="1784959" cy="688879"/>
            </a:xfrm>
            <a:prstGeom prst="rect">
              <a:avLst/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17992" y="2858306"/>
              <a:ext cx="18607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Отдельные юридические лица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559129" y="2719794"/>
            <a:ext cx="1997158" cy="1341881"/>
            <a:chOff x="5175617" y="1216747"/>
            <a:chExt cx="1696973" cy="1341881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5175617" y="1221040"/>
              <a:ext cx="1696973" cy="1337588"/>
            </a:xfrm>
            <a:prstGeom prst="rect">
              <a:avLst/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193445" y="1216747"/>
              <a:ext cx="167722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Государственные областные бюджетные и автономные учреждения </a:t>
              </a:r>
            </a:p>
          </p:txBody>
        </p:sp>
      </p:grpSp>
      <p:sp>
        <p:nvSpPr>
          <p:cNvPr id="11" name="Равнобедренный треугольник 10"/>
          <p:cNvSpPr/>
          <p:nvPr/>
        </p:nvSpPr>
        <p:spPr>
          <a:xfrm flipV="1">
            <a:off x="856433" y="2564904"/>
            <a:ext cx="341784" cy="20250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Равнобедренный треугольник 83"/>
          <p:cNvSpPr/>
          <p:nvPr/>
        </p:nvSpPr>
        <p:spPr>
          <a:xfrm flipV="1">
            <a:off x="2646040" y="2564904"/>
            <a:ext cx="341784" cy="20250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 flipV="1">
            <a:off x="4572000" y="2564904"/>
            <a:ext cx="341784" cy="20250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 flipV="1">
            <a:off x="6496219" y="2564904"/>
            <a:ext cx="341784" cy="20250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Равнобедренный треугольник 86"/>
          <p:cNvSpPr/>
          <p:nvPr/>
        </p:nvSpPr>
        <p:spPr>
          <a:xfrm flipV="1">
            <a:off x="8286298" y="2564904"/>
            <a:ext cx="341784" cy="20250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шивка 1"/>
          <p:cNvSpPr/>
          <p:nvPr/>
        </p:nvSpPr>
        <p:spPr>
          <a:xfrm>
            <a:off x="4078502" y="4585106"/>
            <a:ext cx="586221" cy="718310"/>
          </a:xfrm>
          <a:prstGeom prst="chevron">
            <a:avLst/>
          </a:prstGeom>
          <a:pattFill prst="pct3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Нашивка 87"/>
          <p:cNvSpPr/>
          <p:nvPr/>
        </p:nvSpPr>
        <p:spPr>
          <a:xfrm>
            <a:off x="7720207" y="4559235"/>
            <a:ext cx="586221" cy="718310"/>
          </a:xfrm>
          <a:prstGeom prst="chevron">
            <a:avLst/>
          </a:prstGeom>
          <a:pattFill prst="pct30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991282" y="4480513"/>
            <a:ext cx="3760408" cy="892702"/>
            <a:chOff x="853760" y="4964698"/>
            <a:chExt cx="3531971" cy="112644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853760" y="4993131"/>
              <a:ext cx="3531971" cy="1069573"/>
              <a:chOff x="733071" y="4017032"/>
              <a:chExt cx="3495830" cy="1069573"/>
            </a:xfrm>
          </p:grpSpPr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733071" y="4017032"/>
                <a:ext cx="3495830" cy="1069573"/>
              </a:xfrm>
              <a:prstGeom prst="roundRect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827002" y="4024640"/>
                <a:ext cx="3334481" cy="1048579"/>
              </a:xfrm>
              <a:prstGeom prst="rect">
                <a:avLst/>
              </a:prstGeom>
              <a:solidFill>
                <a:schemeClr val="bg2">
                  <a:alpha val="52000"/>
                </a:schemeClr>
              </a:solidFill>
              <a:effectLst>
                <a:softEdge rad="1270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Определение</a:t>
                </a:r>
                <a:endParaRPr lang="ru-RU" sz="16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600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основных ориентиров при расходовании </a:t>
                </a:r>
                <a:r>
                  <a:rPr lang="ru-RU" sz="16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областных средств</a:t>
                </a:r>
                <a:endParaRPr lang="ru-RU" sz="16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sp>
          <p:nvSpPr>
            <p:cNvPr id="50" name="Скругленный прямоугольник 49"/>
            <p:cNvSpPr/>
            <p:nvPr/>
          </p:nvSpPr>
          <p:spPr>
            <a:xfrm>
              <a:off x="915182" y="4964698"/>
              <a:ext cx="3409128" cy="1126440"/>
            </a:xfrm>
            <a:prstGeom prst="roundRect">
              <a:avLst/>
            </a:prstGeom>
            <a:noFill/>
            <a:ln w="9525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1074727" y="5503612"/>
            <a:ext cx="7272807" cy="107721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46000"/>
                </a:schemeClr>
              </a:gs>
              <a:gs pos="68000">
                <a:schemeClr val="accent6">
                  <a:lumMod val="20000"/>
                  <a:lumOff val="80000"/>
                  <a:alpha val="74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ограниченной доходной базы бюджета основной мерой экономии становится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приоритезация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расходов бюджета в увязке с персональной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органов государственной власти области за расходованием бюджетных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7708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ятиугольник 78"/>
          <p:cNvSpPr/>
          <p:nvPr/>
        </p:nvSpPr>
        <p:spPr>
          <a:xfrm>
            <a:off x="-13300" y="6112391"/>
            <a:ext cx="8477117" cy="763276"/>
          </a:xfrm>
          <a:prstGeom prst="homePlate">
            <a:avLst>
              <a:gd name="adj" fmla="val 2304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://www.elcomcms.com/Images/UserUploadedImages/870/technology-informa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6"/>
          <a:stretch/>
        </p:blipFill>
        <p:spPr bwMode="auto">
          <a:xfrm>
            <a:off x="124402" y="5433764"/>
            <a:ext cx="2376436" cy="13521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Shape 141"/>
          <p:cNvSpPr/>
          <p:nvPr/>
        </p:nvSpPr>
        <p:spPr>
          <a:xfrm>
            <a:off x="1670032" y="841050"/>
            <a:ext cx="5634344" cy="5313640"/>
          </a:xfrm>
          <a:prstGeom prst="gear9">
            <a:avLst>
              <a:gd name="adj1" fmla="val 11233"/>
              <a:gd name="adj2" fmla="val 1763"/>
            </a:avLst>
          </a:prstGeom>
          <a:pattFill prst="pct25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03192269"/>
              </p:ext>
            </p:extLst>
          </p:nvPr>
        </p:nvGraphicFramePr>
        <p:xfrm>
          <a:off x="1867800" y="1825735"/>
          <a:ext cx="51845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 rot="5400000">
            <a:off x="2648985" y="1665411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Circle">
              <a:avLst>
                <a:gd name="adj" fmla="val 746569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Ключевые  направления  проекта  постановления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7879178" y="905360"/>
            <a:ext cx="10380" cy="794365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Группа 119"/>
          <p:cNvGrpSpPr/>
          <p:nvPr/>
        </p:nvGrpSpPr>
        <p:grpSpPr>
          <a:xfrm>
            <a:off x="4197625" y="776048"/>
            <a:ext cx="5061204" cy="6607335"/>
            <a:chOff x="4160170" y="472281"/>
            <a:chExt cx="5061204" cy="6607335"/>
          </a:xfrm>
        </p:grpSpPr>
        <p:grpSp>
          <p:nvGrpSpPr>
            <p:cNvPr id="121" name="Группа 120"/>
            <p:cNvGrpSpPr/>
            <p:nvPr/>
          </p:nvGrpSpPr>
          <p:grpSpPr>
            <a:xfrm rot="5400000">
              <a:off x="4243003" y="2325434"/>
              <a:ext cx="4671349" cy="4837015"/>
              <a:chOff x="3671873" y="-1211472"/>
              <a:chExt cx="4671349" cy="4837015"/>
            </a:xfrm>
          </p:grpSpPr>
          <p:cxnSp>
            <p:nvCxnSpPr>
              <p:cNvPr id="132" name="Прямая соединительная линия 131"/>
              <p:cNvCxnSpPr/>
              <p:nvPr/>
            </p:nvCxnSpPr>
            <p:spPr>
              <a:xfrm rot="16559755">
                <a:off x="3803415" y="-244636"/>
                <a:ext cx="4557399" cy="2623727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 rot="16559755">
                <a:off x="4458016" y="-489564"/>
                <a:ext cx="4174797" cy="3595614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>
              <a:xfrm rot="16559755">
                <a:off x="4938657" y="44203"/>
                <a:ext cx="3101388" cy="3595615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>
              <a:xfrm rot="16559755">
                <a:off x="5304295" y="509347"/>
                <a:ext cx="2234608" cy="3629648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rot="16559755">
                <a:off x="5679511" y="902819"/>
                <a:ext cx="1471101" cy="3605936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/>
              <p:cNvCxnSpPr/>
              <p:nvPr/>
            </p:nvCxnSpPr>
            <p:spPr>
              <a:xfrm rot="14765182" flipH="1">
                <a:off x="5833353" y="1265361"/>
                <a:ext cx="1152373" cy="356799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rot="16559755">
                <a:off x="6285802" y="1572601"/>
                <a:ext cx="117451" cy="3606269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>
              <a:xfrm rot="14765182">
                <a:off x="3666373" y="-872306"/>
                <a:ext cx="3557488" cy="3546487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Группа 121"/>
            <p:cNvGrpSpPr/>
            <p:nvPr/>
          </p:nvGrpSpPr>
          <p:grpSpPr>
            <a:xfrm>
              <a:off x="4513361" y="472281"/>
              <a:ext cx="4708013" cy="3602182"/>
              <a:chOff x="4499992" y="495818"/>
              <a:chExt cx="4708013" cy="3602182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 rot="359755" flipV="1">
                <a:off x="4678978" y="531269"/>
                <a:ext cx="1379890" cy="2744736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rot="359755" flipV="1">
                <a:off x="4678174" y="546606"/>
                <a:ext cx="2228467" cy="277379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>
              <a:xfrm rot="359755" flipV="1">
                <a:off x="4678443" y="541487"/>
                <a:ext cx="3148454" cy="2827114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 flipV="1">
                <a:off x="4499992" y="908720"/>
                <a:ext cx="4644008" cy="233707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rot="359755" flipV="1">
                <a:off x="4634287" y="1546479"/>
                <a:ext cx="4573718" cy="1946706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rot="359755" flipV="1">
                <a:off x="4583182" y="2519101"/>
                <a:ext cx="4611241" cy="970182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>
                <a:off x="4545124" y="3245790"/>
                <a:ext cx="4598876" cy="190491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4499992" y="3248980"/>
                <a:ext cx="4644008" cy="849020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rot="359755" flipV="1">
                <a:off x="4689146" y="495818"/>
                <a:ext cx="681957" cy="279323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Прямая соединительная линия 14"/>
          <p:cNvCxnSpPr/>
          <p:nvPr/>
        </p:nvCxnSpPr>
        <p:spPr>
          <a:xfrm flipV="1">
            <a:off x="7880989" y="4175216"/>
            <a:ext cx="1086371" cy="7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7884368" y="5005528"/>
            <a:ext cx="1086371" cy="7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74515" y="3259633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положения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957966" y="3077239"/>
            <a:ext cx="8269" cy="1945442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65228" y="2785033"/>
            <a:ext cx="1656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Отдельные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положения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-196107" y="162826"/>
            <a:ext cx="5065938" cy="6813417"/>
            <a:chOff x="-293492" y="-26258"/>
            <a:chExt cx="5065938" cy="6576546"/>
          </a:xfrm>
        </p:grpSpPr>
        <p:grpSp>
          <p:nvGrpSpPr>
            <p:cNvPr id="104" name="Группа 103"/>
            <p:cNvGrpSpPr/>
            <p:nvPr/>
          </p:nvGrpSpPr>
          <p:grpSpPr>
            <a:xfrm rot="913704" flipH="1">
              <a:off x="128438" y="-26258"/>
              <a:ext cx="4644008" cy="3362917"/>
              <a:chOff x="4499992" y="114639"/>
              <a:chExt cx="4644008" cy="3983361"/>
            </a:xfrm>
          </p:grpSpPr>
          <p:cxnSp>
            <p:nvCxnSpPr>
              <p:cNvPr id="112" name="Прямая соединительная линия 111"/>
              <p:cNvCxnSpPr/>
              <p:nvPr/>
            </p:nvCxnSpPr>
            <p:spPr>
              <a:xfrm rot="913704" flipV="1">
                <a:off x="4887204" y="114639"/>
                <a:ext cx="1142105" cy="331770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 rot="913704" flipV="1">
                <a:off x="4874020" y="231458"/>
                <a:ext cx="1893042" cy="3317709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rot="913704" flipV="1">
                <a:off x="4861976" y="338184"/>
                <a:ext cx="2579102" cy="3317708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 rot="913704" flipV="1">
                <a:off x="4811643" y="484369"/>
                <a:ext cx="3579717" cy="3377598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rot="913704" flipV="1">
                <a:off x="4765728" y="1294298"/>
                <a:ext cx="3956642" cy="2616125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4545124" y="2780928"/>
                <a:ext cx="4598876" cy="464862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>
                <a:off x="4545124" y="3245790"/>
                <a:ext cx="4598876" cy="190491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4499992" y="3248980"/>
                <a:ext cx="4644008" cy="849020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Группа 104"/>
            <p:cNvGrpSpPr/>
            <p:nvPr/>
          </p:nvGrpSpPr>
          <p:grpSpPr>
            <a:xfrm rot="17852768" flipH="1">
              <a:off x="50469" y="1975503"/>
              <a:ext cx="4230824" cy="4918745"/>
              <a:chOff x="4539398" y="-990395"/>
              <a:chExt cx="4767999" cy="5370306"/>
            </a:xfrm>
          </p:grpSpPr>
          <p:cxnSp>
            <p:nvCxnSpPr>
              <p:cNvPr id="106" name="Прямая соединительная линия 105"/>
              <p:cNvCxnSpPr/>
              <p:nvPr/>
            </p:nvCxnSpPr>
            <p:spPr>
              <a:xfrm flipV="1">
                <a:off x="4539398" y="0"/>
                <a:ext cx="2048826" cy="3196427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rot="17852768">
                <a:off x="3909116" y="699236"/>
                <a:ext cx="4768246" cy="1388983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rot="17852768">
                <a:off x="4378783" y="406849"/>
                <a:ext cx="4768246" cy="2448419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rot="17852768">
                <a:off x="4783849" y="142289"/>
                <a:ext cx="4829667" cy="3487223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rot="17852768">
                <a:off x="5286719" y="359233"/>
                <a:ext cx="4006713" cy="4034643"/>
              </a:xfrm>
              <a:prstGeom prst="line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flipV="1">
                <a:off x="4545124" y="2780928"/>
                <a:ext cx="4598876" cy="464862"/>
              </a:xfrm>
              <a:prstGeom prst="line">
                <a:avLst/>
              </a:prstGeom>
              <a:ln w="3175">
                <a:solidFill>
                  <a:schemeClr val="accent6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0" name="Прямая соединительная линия 139"/>
          <p:cNvCxnSpPr/>
          <p:nvPr/>
        </p:nvCxnSpPr>
        <p:spPr>
          <a:xfrm flipH="1" flipV="1">
            <a:off x="4094553" y="748258"/>
            <a:ext cx="457093" cy="2713010"/>
          </a:xfrm>
          <a:prstGeom prst="line">
            <a:avLst/>
          </a:prstGeom>
          <a:ln w="3175">
            <a:solidFill>
              <a:schemeClr val="accent6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Скругленный прямоугольник 85"/>
          <p:cNvSpPr/>
          <p:nvPr/>
        </p:nvSpPr>
        <p:spPr>
          <a:xfrm>
            <a:off x="6663407" y="2464970"/>
            <a:ext cx="2368815" cy="1048672"/>
          </a:xfrm>
          <a:prstGeom prst="roundRect">
            <a:avLst/>
          </a:prstGeo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положения для главных распорядителей средств бюджета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449435" y="534500"/>
            <a:ext cx="3552670" cy="723098"/>
          </a:xfrm>
          <a:prstGeom prst="roundRect">
            <a:avLst/>
          </a:prstGeo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положения для администраторов доходной части бюджета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646062" y="725232"/>
            <a:ext cx="2328391" cy="691419"/>
          </a:xfrm>
          <a:prstGeom prst="round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государственных закупок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332" y="1657787"/>
            <a:ext cx="2326541" cy="1193914"/>
          </a:xfrm>
          <a:prstGeom prst="round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автономным и бюджетным учреждениям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13677" y="3139591"/>
            <a:ext cx="2166748" cy="932474"/>
          </a:xfrm>
          <a:prstGeom prst="round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юридическим лицам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92147" y="4299423"/>
            <a:ext cx="2123134" cy="912072"/>
          </a:xfrm>
          <a:prstGeom prst="roundRect">
            <a:avLst/>
          </a:prstGeom>
          <a:pattFill prst="pct3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межбюджетных трансфертов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3688490" y="5360272"/>
            <a:ext cx="5173913" cy="543607"/>
          </a:xfrm>
          <a:prstGeom prst="roundRect">
            <a:avLst/>
          </a:prstGeom>
          <a:pattFill prst="pct3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положения для администраторов источников финансирования дефицита бюджета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287558" y="4669291"/>
            <a:ext cx="2516874" cy="544498"/>
          </a:xfrm>
          <a:prstGeom prst="roundRect">
            <a:avLst>
              <a:gd name="adj" fmla="val 23817"/>
            </a:avLst>
          </a:prstGeo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и объемы финансового обеспечения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72430" y="3666989"/>
            <a:ext cx="2169756" cy="888189"/>
          </a:xfrm>
          <a:prstGeom prst="roundRect">
            <a:avLst>
              <a:gd name="adj" fmla="val 23817"/>
            </a:avLst>
          </a:prstGeo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положения при исполнении бюджета</a:t>
            </a:r>
            <a:endParaRPr lang="ru-RU" sz="16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60" name="Пятиугольник 59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1" name="Схема 60"/>
            <p:cNvGraphicFramePr/>
            <p:nvPr>
              <p:extLst>
                <p:ext uri="{D42A27DB-BD31-4B8C-83A1-F6EECF244321}">
                  <p14:modId xmlns:p14="http://schemas.microsoft.com/office/powerpoint/2010/main" val="2988982249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62" name="Группа 61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6" name="Прямоугольник 65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Заголовок 1"/>
          <p:cNvSpPr txBox="1">
            <a:spLocks/>
          </p:cNvSpPr>
          <p:nvPr/>
        </p:nvSpPr>
        <p:spPr bwMode="auto">
          <a:xfrm>
            <a:off x="450238" y="72766"/>
            <a:ext cx="7772737" cy="42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ОСНОВНЫЕ НАПРАВЛЕНИЯ ПРОЕКТА ПОСТАНОВЛЕНИЯ</a:t>
            </a:r>
            <a:endParaRPr lang="ru-RU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036585" y="1420753"/>
            <a:ext cx="2654356" cy="750627"/>
          </a:xfrm>
          <a:prstGeom prst="roundRect">
            <a:avLst>
              <a:gd name="adj" fmla="val 23817"/>
            </a:avLst>
          </a:prstGeom>
          <a:pattFill prst="pct3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соответствия начислений фактам оплаты  в ГИС ГМП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312248" y="2046504"/>
            <a:ext cx="745482" cy="320838"/>
          </a:xfrm>
          <a:prstGeom prst="rect">
            <a:avLst/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</a:p>
        </p:txBody>
      </p:sp>
      <p:pic>
        <p:nvPicPr>
          <p:cNvPr id="74" name="Picture 4" descr="http://images.vector-images.com/clp3/189566/clp1358798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463818" y="1795504"/>
            <a:ext cx="344487" cy="34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7878" y="6070508"/>
            <a:ext cx="5923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принципа прозрачности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(открытости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</a:p>
          <a:p>
            <a:pPr marL="361950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деятельности органов государственной </a:t>
            </a:r>
          </a:p>
          <a:p>
            <a:pPr marL="361950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Мурманской области </a:t>
            </a:r>
          </a:p>
        </p:txBody>
      </p:sp>
      <p:sp>
        <p:nvSpPr>
          <p:cNvPr id="76" name="Равнобедренный треугольник 75"/>
          <p:cNvSpPr/>
          <p:nvPr/>
        </p:nvSpPr>
        <p:spPr>
          <a:xfrm rot="16200000" flipV="1">
            <a:off x="2177321" y="6251391"/>
            <a:ext cx="951948" cy="159036"/>
          </a:xfrm>
          <a:prstGeom prst="triangle">
            <a:avLst>
              <a:gd name="adj" fmla="val 51435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58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1"/>
          <p:cNvSpPr/>
          <p:nvPr/>
        </p:nvSpPr>
        <p:spPr>
          <a:xfrm>
            <a:off x="6148651" y="2292580"/>
            <a:ext cx="1088808" cy="1063739"/>
          </a:xfrm>
          <a:prstGeom prst="gear9">
            <a:avLst/>
          </a:prstGeom>
          <a:solidFill>
            <a:schemeClr val="accent3">
              <a:lumMod val="60000"/>
              <a:lumOff val="40000"/>
              <a:alpha val="62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9" name="Группа 88"/>
          <p:cNvGrpSpPr/>
          <p:nvPr/>
        </p:nvGrpSpPr>
        <p:grpSpPr>
          <a:xfrm>
            <a:off x="5832298" y="2730279"/>
            <a:ext cx="885711" cy="857031"/>
            <a:chOff x="337758" y="198021"/>
            <a:chExt cx="435648" cy="435648"/>
          </a:xfrm>
          <a:solidFill>
            <a:schemeClr val="accent6">
              <a:lumMod val="60000"/>
              <a:lumOff val="40000"/>
              <a:alpha val="34000"/>
            </a:schemeClr>
          </a:solidFill>
        </p:grpSpPr>
        <p:sp>
          <p:nvSpPr>
            <p:cNvPr id="90" name="Shape 89"/>
            <p:cNvSpPr/>
            <p:nvPr/>
          </p:nvSpPr>
          <p:spPr>
            <a:xfrm>
              <a:off x="337758" y="198021"/>
              <a:ext cx="435648" cy="435648"/>
            </a:xfrm>
            <a:prstGeom prst="gear9">
              <a:avLst/>
            </a:prstGeom>
            <a:grpFill/>
            <a:ln w="31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Shape 4"/>
            <p:cNvSpPr/>
            <p:nvPr/>
          </p:nvSpPr>
          <p:spPr>
            <a:xfrm>
              <a:off x="425343" y="300069"/>
              <a:ext cx="260478" cy="2239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Shape 78"/>
          <p:cNvSpPr/>
          <p:nvPr/>
        </p:nvSpPr>
        <p:spPr>
          <a:xfrm rot="20879494">
            <a:off x="1843541" y="791630"/>
            <a:ext cx="2675160" cy="5779796"/>
          </a:xfrm>
          <a:prstGeom prst="swooshArrow">
            <a:avLst>
              <a:gd name="adj1" fmla="val 9644"/>
              <a:gd name="adj2" fmla="val 18687"/>
            </a:avLst>
          </a:prstGeom>
          <a:pattFill prst="pct30">
            <a:fgClr>
              <a:schemeClr val="accent6"/>
            </a:fgClr>
            <a:bgClr>
              <a:schemeClr val="bg1"/>
            </a:bgClr>
          </a:patt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1" name="Скругленный прямоугольник 80"/>
          <p:cNvSpPr/>
          <p:nvPr/>
        </p:nvSpPr>
        <p:spPr>
          <a:xfrm>
            <a:off x="3582299" y="686009"/>
            <a:ext cx="3452660" cy="1823671"/>
          </a:xfrm>
          <a:prstGeom prst="roundRect">
            <a:avLst>
              <a:gd name="adj" fmla="val 23817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Обеспечить результативность, адресность и целевой характер использования средств областного бюджета в соответствии с утвержденными бюджетными ассигнованиями и лимитами бюджетных обязательств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 bwMode="auto">
          <a:xfrm>
            <a:off x="416663" y="495548"/>
            <a:ext cx="232186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Д О Х О Д 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 bwMode="auto">
          <a:xfrm>
            <a:off x="5580112" y="6238759"/>
            <a:ext cx="2759564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 А С Х О Д 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7260" y="1058894"/>
            <a:ext cx="2894002" cy="1361994"/>
            <a:chOff x="346242" y="1124744"/>
            <a:chExt cx="2641582" cy="1686372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Обеспечить поступление доходов в соответствии с показателями, прогнозируемыми в кассовом плане по доходам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Скругленный прямоугольник 81"/>
          <p:cNvSpPr/>
          <p:nvPr/>
        </p:nvSpPr>
        <p:spPr>
          <a:xfrm>
            <a:off x="6894544" y="620688"/>
            <a:ext cx="2132464" cy="2784494"/>
          </a:xfrm>
          <a:prstGeom prst="roundRect">
            <a:avLst>
              <a:gd name="adj" fmla="val 23817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007721" y="2471688"/>
            <a:ext cx="3096344" cy="1785169"/>
          </a:xfrm>
          <a:prstGeom prst="roundRect">
            <a:avLst>
              <a:gd name="adj" fmla="val 23817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Обеспечить контроль за недопущением образования просроченной кредиторской задолженности и  своевременное исполнение публичных и публичных нормативных обязательств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881618" y="3471744"/>
            <a:ext cx="3173356" cy="1504887"/>
          </a:xfrm>
          <a:prstGeom prst="roundRect">
            <a:avLst>
              <a:gd name="adj" fmla="val 23817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Обеспечить соблюдение получателями целевых межбюджетных трансфертов условий, целей и порядка, установленных при их предоставлении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737954" y="5009297"/>
            <a:ext cx="3316572" cy="1386494"/>
          </a:xfrm>
          <a:prstGeom prst="roundRect">
            <a:avLst>
              <a:gd name="adj" fmla="val 23817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Анализировать ежеквартально исполнение областного бюджета с пояснением причин сложившихся отклонений на отчетную дату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33" name="Пятиугольник 32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4" name="Схема 33"/>
            <p:cNvGraphicFramePr/>
            <p:nvPr>
              <p:extLst>
                <p:ext uri="{D42A27DB-BD31-4B8C-83A1-F6EECF244321}">
                  <p14:modId xmlns:p14="http://schemas.microsoft.com/office/powerpoint/2010/main" val="2622959637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5" name="Группа 34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8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9" name="Прямоугольник 38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502767" y="-26687"/>
            <a:ext cx="829466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ОТДЕЛЬНЫЕ МЕРЫ ПО РЕАЛИЗАЦИИ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ЗАКОНА </a:t>
            </a:r>
            <a:r>
              <a:rPr lang="ru-RU" sz="2000" dirty="0">
                <a:solidFill>
                  <a:schemeClr val="tx1"/>
                </a:solidFill>
              </a:rPr>
              <a:t>ОБ </a:t>
            </a:r>
            <a:r>
              <a:rPr lang="ru-RU" sz="2000" dirty="0" smtClean="0">
                <a:solidFill>
                  <a:schemeClr val="tx1"/>
                </a:solidFill>
              </a:rPr>
              <a:t>ОБЛАСТНОМ </a:t>
            </a:r>
            <a:r>
              <a:rPr lang="ru-RU" sz="2000" dirty="0">
                <a:solidFill>
                  <a:schemeClr val="tx1"/>
                </a:solidFill>
              </a:rPr>
              <a:t>БЮДЖЕТЕ В </a:t>
            </a:r>
            <a:r>
              <a:rPr lang="ru-RU" sz="2000" dirty="0" smtClean="0">
                <a:solidFill>
                  <a:schemeClr val="tx1"/>
                </a:solidFill>
              </a:rPr>
              <a:t>2016 </a:t>
            </a:r>
            <a:r>
              <a:rPr lang="ru-RU" sz="2000" dirty="0">
                <a:solidFill>
                  <a:schemeClr val="tx1"/>
                </a:solidFill>
              </a:rPr>
              <a:t>ГОДУ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82502" y="2499361"/>
            <a:ext cx="2617290" cy="1505703"/>
            <a:chOff x="346242" y="1124744"/>
            <a:chExt cx="2641582" cy="1686372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Сократить задолженность по платежам  в областной бюджет по администрируемым доходам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9378" y="4118309"/>
            <a:ext cx="2224160" cy="2629524"/>
            <a:chOff x="346242" y="1124744"/>
            <a:chExt cx="2641582" cy="168637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Обеспечить своевременный возврат остатков целевых федеральных поступлений на 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/>
              </a:r>
              <a:br>
                <a:rPr lang="ru-RU" sz="1600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</a:br>
              <a:r>
                <a:rPr lang="ru-RU" sz="1600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1 </a:t>
              </a:r>
              <a:r>
                <a:rPr lang="ru-RU" sz="16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января </a:t>
              </a:r>
              <a:r>
                <a:rPr lang="ru-RU" sz="1600" dirty="0" smtClean="0">
                  <a:solidFill>
                    <a:srgbClr val="000000"/>
                  </a:solidFill>
                  <a:latin typeface="Times New Roman"/>
                  <a:ea typeface="Times New Roman"/>
                </a:rPr>
                <a:t>2016 года </a:t>
              </a:r>
              <a:r>
                <a:rPr lang="ru-RU" sz="1600" dirty="0">
                  <a:solidFill>
                    <a:srgbClr val="000000"/>
                  </a:solidFill>
                  <a:latin typeface="Times New Roman"/>
                  <a:ea typeface="Times New Roman"/>
                </a:rPr>
                <a:t>в федеральный бюджет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Shape 79"/>
          <p:cNvSpPr/>
          <p:nvPr/>
        </p:nvSpPr>
        <p:spPr>
          <a:xfrm rot="20648163" flipH="1" flipV="1">
            <a:off x="1207429" y="870917"/>
            <a:ext cx="2675160" cy="5779796"/>
          </a:xfrm>
          <a:prstGeom prst="swooshArrow">
            <a:avLst>
              <a:gd name="adj1" fmla="val 9644"/>
              <a:gd name="adj2" fmla="val 18687"/>
            </a:avLst>
          </a:prstGeom>
          <a:pattFill prst="pct30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6" name="Скругленный прямоугольник 85"/>
          <p:cNvSpPr/>
          <p:nvPr/>
        </p:nvSpPr>
        <p:spPr>
          <a:xfrm>
            <a:off x="2562867" y="4289523"/>
            <a:ext cx="3269431" cy="2458309"/>
          </a:xfrm>
          <a:prstGeom prst="roundRect">
            <a:avLst>
              <a:gd name="adj" fmla="val 23817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Осуществлять внутренний финансовый контроль и внутренний финансовый аудит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установленном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Правительством Мурманской области порядке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Мурманской области от 10.07.2014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348-ПП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99618" y="656694"/>
            <a:ext cx="21875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Повысить эффективность использования бюджетных средств, доступность и качество оказываемых областными государственными учреждениями государственных услуг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8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467544" y="1196752"/>
            <a:ext cx="4283968" cy="3136346"/>
            <a:chOff x="179512" y="1196752"/>
            <a:chExt cx="4104458" cy="299233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1619673" y="1556789"/>
              <a:ext cx="2664297" cy="2632293"/>
              <a:chOff x="1619673" y="1556789"/>
              <a:chExt cx="2664297" cy="2632293"/>
            </a:xfrm>
          </p:grpSpPr>
          <p:grpSp>
            <p:nvGrpSpPr>
              <p:cNvPr id="39" name="Группа 38"/>
              <p:cNvGrpSpPr/>
              <p:nvPr/>
            </p:nvGrpSpPr>
            <p:grpSpPr>
              <a:xfrm rot="16200000">
                <a:off x="1635675" y="1540787"/>
                <a:ext cx="2632293" cy="2664297"/>
                <a:chOff x="863589" y="1772816"/>
                <a:chExt cx="2628291" cy="2304256"/>
              </a:xfrm>
            </p:grpSpPr>
            <p:sp>
              <p:nvSpPr>
                <p:cNvPr id="38" name="Овал 37"/>
                <p:cNvSpPr/>
                <p:nvPr/>
              </p:nvSpPr>
              <p:spPr>
                <a:xfrm>
                  <a:off x="899592" y="1772816"/>
                  <a:ext cx="2592288" cy="2304256"/>
                </a:xfrm>
                <a:prstGeom prst="ellipse">
                  <a:avLst/>
                </a:prstGeom>
                <a:pattFill prst="pct30">
                  <a:fgClr>
                    <a:schemeClr val="tx2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899593" y="1945635"/>
                  <a:ext cx="2138638" cy="1958618"/>
                </a:xfrm>
                <a:prstGeom prst="ellipse">
                  <a:avLst/>
                </a:prstGeom>
                <a:pattFill prst="pct30">
                  <a:fgClr>
                    <a:schemeClr val="accent4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Овал 35"/>
                <p:cNvSpPr/>
                <p:nvPr/>
              </p:nvSpPr>
              <p:spPr>
                <a:xfrm>
                  <a:off x="885191" y="2176061"/>
                  <a:ext cx="1569775" cy="1497766"/>
                </a:xfrm>
                <a:prstGeom prst="ellipse">
                  <a:avLst/>
                </a:prstGeom>
                <a:pattFill prst="pct3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Овал 34"/>
                <p:cNvSpPr/>
                <p:nvPr/>
              </p:nvSpPr>
              <p:spPr>
                <a:xfrm>
                  <a:off x="863589" y="2406486"/>
                  <a:ext cx="1072919" cy="1036915"/>
                </a:xfrm>
                <a:prstGeom prst="ellipse">
                  <a:avLst/>
                </a:prstGeom>
                <a:pattFill prst="pct30">
                  <a:fgClr>
                    <a:schemeClr val="accent3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2627784" y="3429000"/>
                <a:ext cx="720080" cy="352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25%</a:t>
                </a:r>
                <a:endParaRPr lang="ru-RU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55776" y="1628800"/>
                <a:ext cx="864096" cy="352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100%</a:t>
                </a:r>
                <a:endParaRPr lang="ru-RU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627784" y="2132856"/>
                <a:ext cx="720080" cy="352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80%</a:t>
                </a:r>
                <a:endParaRPr lang="ru-RU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27784" y="2708920"/>
                <a:ext cx="720080" cy="352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60%</a:t>
                </a:r>
                <a:endParaRPr lang="ru-RU" b="1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23528" y="2708920"/>
              <a:ext cx="1512168" cy="35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 1 января</a:t>
              </a:r>
              <a:endPara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3528" y="2204864"/>
              <a:ext cx="1512168" cy="35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 1 апреля</a:t>
              </a:r>
              <a:endPara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3528" y="1628800"/>
              <a:ext cx="1800200" cy="35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 1 июля</a:t>
              </a:r>
              <a:endPara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3528" y="1196752"/>
              <a:ext cx="1800200" cy="352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 1 октября</a:t>
              </a:r>
              <a:endPara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>
              <a:endCxn id="38" idx="6"/>
            </p:cNvCxnSpPr>
            <p:nvPr/>
          </p:nvCxnSpPr>
          <p:spPr>
            <a:xfrm flipV="1">
              <a:off x="179512" y="1556789"/>
              <a:ext cx="2772310" cy="3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179512" y="1988840"/>
              <a:ext cx="2772310" cy="3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179512" y="2564904"/>
              <a:ext cx="2772310" cy="3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V="1">
              <a:off x="179512" y="3068960"/>
              <a:ext cx="2772310" cy="3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899592" y="4869160"/>
            <a:ext cx="7128792" cy="1368152"/>
            <a:chOff x="1115616" y="5301208"/>
            <a:chExt cx="7128792" cy="936104"/>
          </a:xfrm>
        </p:grpSpPr>
        <p:sp>
          <p:nvSpPr>
            <p:cNvPr id="83" name="Пятиугольник 82"/>
            <p:cNvSpPr/>
            <p:nvPr/>
          </p:nvSpPr>
          <p:spPr>
            <a:xfrm>
              <a:off x="1115616" y="5301208"/>
              <a:ext cx="7128792" cy="936104"/>
            </a:xfrm>
            <a:prstGeom prst="homePlate">
              <a:avLst>
                <a:gd name="adj" fmla="val 27165"/>
              </a:avLst>
            </a:prstGeom>
            <a:pattFill prst="pct30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Пятиугольник 83"/>
            <p:cNvSpPr/>
            <p:nvPr/>
          </p:nvSpPr>
          <p:spPr>
            <a:xfrm>
              <a:off x="1115616" y="5301208"/>
              <a:ext cx="5400600" cy="936104"/>
            </a:xfrm>
            <a:prstGeom prst="homePlate">
              <a:avLst>
                <a:gd name="adj" fmla="val 27165"/>
              </a:avLst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ятиугольник 84"/>
            <p:cNvSpPr/>
            <p:nvPr/>
          </p:nvSpPr>
          <p:spPr>
            <a:xfrm>
              <a:off x="1115616" y="5301208"/>
              <a:ext cx="3600400" cy="936104"/>
            </a:xfrm>
            <a:prstGeom prst="homePlate">
              <a:avLst>
                <a:gd name="adj" fmla="val 27165"/>
              </a:avLst>
            </a:prstGeom>
            <a:pattFill prst="pct3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6" name="Пятиугольник 85"/>
            <p:cNvSpPr/>
            <p:nvPr/>
          </p:nvSpPr>
          <p:spPr>
            <a:xfrm>
              <a:off x="1115616" y="5301208"/>
              <a:ext cx="1872208" cy="936104"/>
            </a:xfrm>
            <a:prstGeom prst="homePlate">
              <a:avLst>
                <a:gd name="adj" fmla="val 27165"/>
              </a:avLst>
            </a:prstGeom>
            <a:pattFill prst="pct30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4115418446"/>
              </p:ext>
            </p:extLst>
          </p:nvPr>
        </p:nvGraphicFramePr>
        <p:xfrm>
          <a:off x="143508" y="3913676"/>
          <a:ext cx="8712968" cy="277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5" name="Прямая соединительная линия 64"/>
          <p:cNvCxnSpPr/>
          <p:nvPr/>
        </p:nvCxnSpPr>
        <p:spPr>
          <a:xfrm flipV="1">
            <a:off x="4860032" y="836712"/>
            <a:ext cx="0" cy="366311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216024" y="773164"/>
            <a:ext cx="5004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Предельные объемы финансирования </a:t>
            </a:r>
          </a:p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ГРБС: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51520" y="4509120"/>
            <a:ext cx="849694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35696" y="4499828"/>
            <a:ext cx="5724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Исполнение областного бюджета: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899592" y="5373216"/>
            <a:ext cx="1800200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99592" y="5733256"/>
            <a:ext cx="1800200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2627784" y="5229200"/>
            <a:ext cx="1728192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4283968" y="5085184"/>
            <a:ext cx="1728192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6012160" y="4941168"/>
            <a:ext cx="1656184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627784" y="5877272"/>
            <a:ext cx="1728192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4283968" y="6021288"/>
            <a:ext cx="1728192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6012160" y="6165304"/>
            <a:ext cx="1656184" cy="0"/>
          </a:xfrm>
          <a:prstGeom prst="straightConnector1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Группа 63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67" name="Пятиугольник 66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6" name="Схема 75"/>
            <p:cNvGraphicFramePr/>
            <p:nvPr>
              <p:extLst>
                <p:ext uri="{D42A27DB-BD31-4B8C-83A1-F6EECF244321}">
                  <p14:modId xmlns:p14="http://schemas.microsoft.com/office/powerpoint/2010/main" val="1368585433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7" name="Группа 76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78" name="Прямоугольник 77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1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8" name="Прямоугольник 87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450880" y="-27526"/>
            <a:ext cx="756084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ФИНАНСОВОЕ ОБЕСПЕЧЕНИЕ И ИСПОЛНЕНИЕ РАСХОДНЫХ ОБЯЗАТЕЛЬСТВ МУРМАНСКОЙ ОБЛАСТИ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993895" y="627764"/>
            <a:ext cx="4071133" cy="3800056"/>
            <a:chOff x="4965145" y="787021"/>
            <a:chExt cx="4071133" cy="3800056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4965145" y="1079854"/>
              <a:ext cx="244262" cy="35072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209407" y="787021"/>
              <a:ext cx="3826871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>
                  <a:solidFill>
                    <a:schemeClr val="bg2">
                      <a:lumMod val="50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Необходимо обеспечить соответствие на 31.12.2016 плановых значений объемов и источников финансирования в государственных программах Мурманской области сводной бюджетной росписи областного бюджета</a:t>
              </a:r>
            </a:p>
          </p:txBody>
        </p:sp>
      </p:grpSp>
      <p:pic>
        <p:nvPicPr>
          <p:cNvPr id="92" name="Picture 2" descr="http://www.t-i.ru/media/cache/a4/ed/a4edfd97e4fb7c840b5176a504f775e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57" y="3209102"/>
            <a:ext cx="1622941" cy="10871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Равнобедренный треугольник 95"/>
          <p:cNvSpPr/>
          <p:nvPr/>
        </p:nvSpPr>
        <p:spPr>
          <a:xfrm flipV="1">
            <a:off x="6421387" y="2872264"/>
            <a:ext cx="2709672" cy="282530"/>
          </a:xfrm>
          <a:prstGeom prst="triangle">
            <a:avLst>
              <a:gd name="adj" fmla="val 51435"/>
            </a:avLst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55506" y="3090969"/>
            <a:ext cx="22998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Учесть при формировании годовых отчетов о реализации госпрограмм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2016 год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Равнобедренный треугольник 80"/>
          <p:cNvSpPr/>
          <p:nvPr/>
        </p:nvSpPr>
        <p:spPr>
          <a:xfrm>
            <a:off x="-2" y="4087661"/>
            <a:ext cx="9144002" cy="2767112"/>
          </a:xfrm>
          <a:prstGeom prst="triangle">
            <a:avLst>
              <a:gd name="adj" fmla="val 51667"/>
            </a:avLst>
          </a:prstGeom>
          <a:pattFill prst="pct25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923843" y="4259819"/>
            <a:ext cx="3964486" cy="2395884"/>
          </a:xfrm>
          <a:prstGeom prst="rect">
            <a:avLst/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12427" y="4273476"/>
            <a:ext cx="3964486" cy="2395884"/>
          </a:xfrm>
          <a:prstGeom prst="rect">
            <a:avLst/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55" name="Пятиугольник 54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52" name="Схема 2051"/>
            <p:cNvGraphicFramePr/>
            <p:nvPr>
              <p:extLst>
                <p:ext uri="{D42A27DB-BD31-4B8C-83A1-F6EECF244321}">
                  <p14:modId xmlns:p14="http://schemas.microsoft.com/office/powerpoint/2010/main" val="2392032377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Группа 5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Прямоугольник 45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29159" y="33572"/>
            <a:ext cx="761216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ОСОБЕННОСТИ ИСПОЛНЕНИЯ </a:t>
            </a:r>
            <a:r>
              <a:rPr lang="ru-RU" sz="2000" dirty="0">
                <a:solidFill>
                  <a:schemeClr val="tx1"/>
                </a:solidFill>
              </a:rPr>
              <a:t>ОБЛАСТНОГО </a:t>
            </a:r>
            <a:r>
              <a:rPr lang="ru-RU" sz="2000" dirty="0" smtClean="0">
                <a:solidFill>
                  <a:schemeClr val="tx1"/>
                </a:solidFill>
              </a:rPr>
              <a:t>БЮДЖЕТА В ЧАСТИ ЗАКЛЮЧЕНИЯ ГОСКОНТРАКТОВ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900608" y="626263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Ограничение авансовых платежей при заключении договоров: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5062" y="1438736"/>
            <a:ext cx="56106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договорам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предоставление услуг почтовой связи, 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подписки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повышения квалификации, по организации совещаний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форумов,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спортивных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мероприятий, проведение государственной экспертизы проектной документации, проверки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достоверности определения сметной стоимости объектов строительства, по оплате авиа- и железнодорожных билетов, путевок на санаторно-курортное лечение, по договорам ОСАГО, об оказании услуг на организацию отдыха и оздоровления и о проведении мероприятий по тушению пожаров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6349" y="995595"/>
            <a:ext cx="905252" cy="320838"/>
          </a:xfrm>
          <a:prstGeom prst="rect">
            <a:avLst/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67012" y="1009684"/>
            <a:ext cx="15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числе:</a:t>
            </a: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87705" y="1404455"/>
            <a:ext cx="5702579" cy="2205620"/>
            <a:chOff x="346242" y="1124744"/>
            <a:chExt cx="2641582" cy="1686372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346242" y="1124744"/>
              <a:ext cx="2607025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4923843" y="1005709"/>
            <a:ext cx="905252" cy="320838"/>
          </a:xfrm>
          <a:prstGeom prst="rect">
            <a:avLst/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759893" y="1011544"/>
            <a:ext cx="15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 числе:</a:t>
            </a: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60297" y="1021035"/>
            <a:ext cx="905252" cy="320838"/>
          </a:xfrm>
          <a:prstGeom prst="rect">
            <a:avLst/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868144" y="1418545"/>
            <a:ext cx="3076056" cy="2042027"/>
            <a:chOff x="346242" y="1124744"/>
            <a:chExt cx="2641582" cy="1686372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961177" y="1412776"/>
            <a:ext cx="2905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договорам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выполнении работ по строительству, реконструкции и капитальному ремонту объектов капитального строительства государственной собственности Мурманской области, на технологическое присоединение к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сетям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595828" y="1049301"/>
            <a:ext cx="1548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прочие</a:t>
            </a:r>
            <a:endParaRPr lang="ru-RU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 flipV="1">
            <a:off x="5700457" y="1345919"/>
            <a:ext cx="1591996" cy="176248"/>
          </a:xfrm>
          <a:prstGeom prst="triangle">
            <a:avLst>
              <a:gd name="adj" fmla="val 51435"/>
            </a:avLst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 flipV="1">
            <a:off x="902674" y="1345919"/>
            <a:ext cx="1591996" cy="176248"/>
          </a:xfrm>
          <a:prstGeom prst="triangle">
            <a:avLst>
              <a:gd name="adj" fmla="val 51435"/>
            </a:avLst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50454" y="4299017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допускается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 бюджетных обязательств на 2016 год, возникающих из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госконтрактов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условиями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предусматривается выполнение работ или оказание услуг (их этапов) продолжительностью более одного месяца, если государственные контракты не заключены в установленном порядке до 1 декабря 2016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059975" y="3919049"/>
            <a:ext cx="5072093" cy="221613"/>
            <a:chOff x="6998089" y="2564904"/>
            <a:chExt cx="5072093" cy="221613"/>
          </a:xfrm>
        </p:grpSpPr>
        <p:cxnSp>
          <p:nvCxnSpPr>
            <p:cNvPr id="71" name="Прямая соединительная линия 70"/>
            <p:cNvCxnSpPr>
              <a:stCxn id="72" idx="2"/>
              <a:endCxn id="73" idx="4"/>
            </p:cNvCxnSpPr>
            <p:nvPr/>
          </p:nvCxnSpPr>
          <p:spPr>
            <a:xfrm>
              <a:off x="6998089" y="2564904"/>
              <a:ext cx="5072093" cy="1910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Равнобедренный треугольник 71"/>
            <p:cNvSpPr/>
            <p:nvPr/>
          </p:nvSpPr>
          <p:spPr>
            <a:xfrm flipV="1">
              <a:off x="6998089" y="2564904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 flipV="1">
              <a:off x="11728398" y="2584013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702295" y="3724317"/>
            <a:ext cx="3702985" cy="424763"/>
            <a:chOff x="67579" y="2754201"/>
            <a:chExt cx="1860779" cy="307601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17992" y="2754201"/>
              <a:ext cx="1763962" cy="307601"/>
            </a:xfrm>
            <a:prstGeom prst="rect">
              <a:avLst/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7579" y="2781513"/>
              <a:ext cx="1860779" cy="24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КЛЮЧЕВЫЕ ТРЕБОВАНИЯ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278207" y="4361036"/>
            <a:ext cx="3484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осуществления закупок товаров (работ, услуг) для государственных нужд, в том числе  при заключении контрактов с единственным поставщиком (подрядчиком, исполнителем),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направляется на уменьшение дефицита областного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Пятиугольник 85"/>
          <p:cNvSpPr/>
          <p:nvPr/>
        </p:nvSpPr>
        <p:spPr>
          <a:xfrm flipH="1">
            <a:off x="6432603" y="3610075"/>
            <a:ext cx="2711395" cy="545680"/>
          </a:xfrm>
          <a:prstGeom prst="homePlate">
            <a:avLst>
              <a:gd name="adj" fmla="val 2304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http://goldinvestor.ru/imgs/deficit-obligacij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3" b="2407"/>
          <a:stretch/>
        </p:blipFill>
        <p:spPr bwMode="auto">
          <a:xfrm flipH="1">
            <a:off x="6914056" y="3319567"/>
            <a:ext cx="1820683" cy="10587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354238043"/>
              </p:ext>
            </p:extLst>
          </p:nvPr>
        </p:nvGraphicFramePr>
        <p:xfrm>
          <a:off x="4587807" y="3436247"/>
          <a:ext cx="4752528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55" name="Пятиугольник 54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52" name="Схема 2051"/>
            <p:cNvGraphicFramePr/>
            <p:nvPr>
              <p:extLst>
                <p:ext uri="{D42A27DB-BD31-4B8C-83A1-F6EECF244321}">
                  <p14:modId xmlns:p14="http://schemas.microsoft.com/office/powerpoint/2010/main" val="2407838300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6" name="Группа 5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6" name="Прямоугольник 45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09251" y="33707"/>
            <a:ext cx="769114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ОСОБЕННОСТИ ИСПОЛНЕНИЯ </a:t>
            </a:r>
            <a:r>
              <a:rPr lang="ru-RU" sz="2000" dirty="0">
                <a:solidFill>
                  <a:schemeClr val="tx1"/>
                </a:solidFill>
              </a:rPr>
              <a:t>ОБЛАСТНОГО </a:t>
            </a:r>
            <a:r>
              <a:rPr lang="ru-RU" sz="2000" dirty="0" smtClean="0">
                <a:solidFill>
                  <a:schemeClr val="tx1"/>
                </a:solidFill>
              </a:rPr>
              <a:t>БЮДЖЕТА В ЧАСТИ ПРЕДОСТАВЛЕНИЯ СУБСИДИЙ УЧРЕЖДЕНИЯМ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13300" y="1230732"/>
            <a:ext cx="7299711" cy="627928"/>
          </a:xfrm>
          <a:prstGeom prst="homePlate">
            <a:avLst>
              <a:gd name="adj" fmla="val 16192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428804" y="794769"/>
            <a:ext cx="6663476" cy="1444902"/>
          </a:xfrm>
          <a:prstGeom prst="homePlate">
            <a:avLst>
              <a:gd name="adj" fmla="val 11251"/>
            </a:avLst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6851" y="859753"/>
            <a:ext cx="5984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года законодательно установлены обязательства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возврату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бюджетными и автономными учреждениями остатков субсидий на выполнение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госзадания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объеме, соответствующем не достигнутым показателям выполнения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госзадания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chudomama.com/purchases/uploads/6a8/fd8/2f961510766dbd327ab7473e2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51" b="91642" l="9851" r="91642">
                        <a14:foregroundMark x1="50149" y1="50746" x2="50149" y2="50746"/>
                        <a14:foregroundMark x1="48358" y1="67761" x2="48358" y2="67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" y="1163669"/>
            <a:ext cx="749929" cy="7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34064" y="1230732"/>
            <a:ext cx="1654578" cy="6171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возврата </a:t>
            </a:r>
            <a:endParaRPr lang="ru-RU" sz="1600" b="1" i="1" dirty="0" smtClean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апреля </a:t>
            </a:r>
          </a:p>
        </p:txBody>
      </p:sp>
      <p:pic>
        <p:nvPicPr>
          <p:cNvPr id="20" name="Picture 4" descr="http://images.vector-images.com/clp3/189566/clp1358798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85792" y="1054900"/>
            <a:ext cx="344487" cy="34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124931" y="1936111"/>
            <a:ext cx="745482" cy="320838"/>
          </a:xfrm>
          <a:prstGeom prst="rect">
            <a:avLst/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</a:p>
        </p:txBody>
      </p:sp>
      <p:pic>
        <p:nvPicPr>
          <p:cNvPr id="32" name="Picture 4" descr="http://images.vector-images.com/clp3/189566/clp1358798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79734" y="1734186"/>
            <a:ext cx="344487" cy="34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Равнобедренный треугольник 32"/>
          <p:cNvSpPr/>
          <p:nvPr/>
        </p:nvSpPr>
        <p:spPr>
          <a:xfrm flipV="1">
            <a:off x="428804" y="2150568"/>
            <a:ext cx="2663274" cy="316031"/>
          </a:xfrm>
          <a:prstGeom prst="triangle">
            <a:avLst>
              <a:gd name="adj" fmla="val 51435"/>
            </a:avLst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786" y="2332599"/>
            <a:ext cx="6933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порядке и в соответствии с условиями возврата остатков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субсидий 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выполнение </a:t>
            </a:r>
            <a:r>
              <a:rPr lang="ru-RU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госзадания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установленными </a:t>
            </a: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Правительством </a:t>
            </a:r>
            <a:r>
              <a:rPr 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Мурманской области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78452" y="2726356"/>
            <a:ext cx="32938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Финансовое обеспечение </a:t>
            </a:r>
          </a:p>
          <a:p>
            <a:pPr algn="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государственного задания: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53972" y="3511140"/>
            <a:ext cx="2056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организации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844373" y="4130377"/>
            <a:ext cx="1440160" cy="504056"/>
            <a:chOff x="4932040" y="2060848"/>
            <a:chExt cx="1440160" cy="50405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4932040" y="2060848"/>
              <a:ext cx="1008112" cy="4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940152" y="2060848"/>
              <a:ext cx="432048" cy="504056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Равнобедренный треугольник 48"/>
          <p:cNvSpPr/>
          <p:nvPr/>
        </p:nvSpPr>
        <p:spPr>
          <a:xfrm flipV="1">
            <a:off x="6434330" y="3372687"/>
            <a:ext cx="2709672" cy="282530"/>
          </a:xfrm>
          <a:prstGeom prst="triangle">
            <a:avLst>
              <a:gd name="adj" fmla="val 51435"/>
            </a:avLst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5061" y="3389689"/>
            <a:ext cx="4463241" cy="1990784"/>
            <a:chOff x="346242" y="1124744"/>
            <a:chExt cx="2625487" cy="174646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86895" y="1184833"/>
              <a:ext cx="2584834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Возврат в областной бюджет средств в объеме остатков субсидий, предоставленных в 2015 году в соответствии с абзацем вторым пункта 1 статьи 78.1 БК РФ, в отношении которых наличие потребности в направлении их на те же цели в 2016 году не подтверждено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46242" y="1124744"/>
              <a:ext cx="2574720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18489" y="5259707"/>
            <a:ext cx="4520156" cy="1569660"/>
            <a:chOff x="118489" y="5259707"/>
            <a:chExt cx="4520156" cy="1569660"/>
          </a:xfrm>
        </p:grpSpPr>
        <p:sp>
          <p:nvSpPr>
            <p:cNvPr id="37" name="Пятиугольник 36"/>
            <p:cNvSpPr/>
            <p:nvPr/>
          </p:nvSpPr>
          <p:spPr>
            <a:xfrm>
              <a:off x="158786" y="5468473"/>
              <a:ext cx="4439562" cy="1152129"/>
            </a:xfrm>
            <a:prstGeom prst="homePlate">
              <a:avLst>
                <a:gd name="adj" fmla="val 0"/>
              </a:avLst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18489" y="5259707"/>
              <a:ext cx="4520156" cy="1569660"/>
            </a:xfrm>
            <a:prstGeom prst="rect">
              <a:avLst/>
            </a:prstGeom>
            <a:noFill/>
            <a:ln>
              <a:noFill/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МФ МО от 17.12.2014 №141н </a:t>
              </a: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</a:t>
              </a:r>
              <a:r>
                <a:rPr lang="ru-RU" sz="14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утверждении порядка возврата в областной бюджет </a:t>
              </a:r>
              <a:r>
                <a:rPr lang="ru-RU" sz="14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неиспользованных </a:t>
              </a:r>
              <a:r>
                <a:rPr lang="ru-RU" sz="14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остатков субсидий на иные цели, </a:t>
              </a:r>
              <a:r>
                <a:rPr lang="ru-RU" sz="14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предоставленных государственным </a:t>
              </a:r>
              <a:r>
                <a:rPr lang="ru-RU" sz="1400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областным бюджетным и автономным </a:t>
              </a:r>
              <a:r>
                <a:rPr lang="ru-RU" sz="1400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учреждениям» </a:t>
              </a:r>
              <a:endParaRPr lang="ru-RU" sz="1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92078" y="3108190"/>
            <a:ext cx="1533140" cy="437416"/>
            <a:chOff x="256986" y="3790827"/>
            <a:chExt cx="1533140" cy="43741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77958" y="3924778"/>
              <a:ext cx="1512168" cy="30346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6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</a:t>
              </a:r>
              <a:r>
                <a:rPr lang="ru-RU" sz="1600" b="1" i="1" dirty="0" smtClean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апреля</a:t>
              </a:r>
              <a:endParaRPr lang="ru-RU" sz="16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4" descr="http://images.vector-images.com/clp3/189566/clp1358798.jp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56986" y="3790827"/>
              <a:ext cx="344487" cy="344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Равнобедренный треугольник 38"/>
          <p:cNvSpPr/>
          <p:nvPr/>
        </p:nvSpPr>
        <p:spPr>
          <a:xfrm flipV="1">
            <a:off x="981606" y="5290722"/>
            <a:ext cx="2663274" cy="226510"/>
          </a:xfrm>
          <a:prstGeom prst="triangle">
            <a:avLst>
              <a:gd name="adj" fmla="val 51435"/>
            </a:avLst>
          </a:pr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4560390" y="5957858"/>
            <a:ext cx="4476106" cy="773832"/>
            <a:chOff x="346242" y="1124744"/>
            <a:chExt cx="2641582" cy="168637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46242" y="1124744"/>
              <a:ext cx="2607025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98280"/>
              </p:ext>
            </p:extLst>
          </p:nvPr>
        </p:nvGraphicFramePr>
        <p:xfrm>
          <a:off x="286786" y="764707"/>
          <a:ext cx="8684728" cy="39490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51124"/>
                <a:gridCol w="7633604"/>
              </a:tblGrid>
              <a:tr h="168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pattFill prst="pct7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(условие)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pattFill prst="pct7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1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29 февраля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наличии/отсутствии потребности в межбюджетных трансфертах, предоставленных в форме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межбюджетных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трансфертов, имеющих целевое назначение, не использованных в 2015 году, а также возврат указанных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трансфертов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бюджет, которому они были ранее предоставлены при принятии решения о наличии в них потребности в направлении их в 2016 году на те же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416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марта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Направить обращения о внесении изменений в сводную бюджетную роспись на оплату заключенных </a:t>
                      </a:r>
                      <a:r>
                        <a:rPr lang="ru-RU" sz="15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госконтрактов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поставку товаров, выполнение работ, оказание услуг, подлежавших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оплате в 2015 году в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 с условиями этих </a:t>
                      </a:r>
                      <a:r>
                        <a:rPr lang="ru-RU" sz="15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госконтрактов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2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апреля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Согласовывать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ГРБС местного бюджета о наличии потребности и направлении остатков средств межбюджетных трансфертов на счетах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которые являются источником финансового обеспечения расходов местных бюджетов по предоставлению субсидий на иные цели муниципальным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 те же цели в 2016 году</a:t>
                      </a:r>
                      <a:b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Обеспечить 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зарезервированных в составе расходов областного бюджета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подлежащих распределению на общих основаниях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25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июля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распределение зарезервированных в составе расходов областного бюджета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</a:t>
                      </a:r>
                      <a:r>
                        <a:rPr lang="ru-RU" sz="15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подлежащих распределению на конкурсной </a:t>
                      </a:r>
                      <a:r>
                        <a:rPr lang="ru-RU" sz="15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8" name="Группа 57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59" name="Пятиугольник 58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1" name="Схема 60"/>
            <p:cNvGraphicFramePr/>
            <p:nvPr>
              <p:extLst/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2" name="Группа 61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Прямоугольник 66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1260" y="21205"/>
            <a:ext cx="761216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ОТДЕЛЬНЫЕ </a:t>
            </a:r>
            <a:r>
              <a:rPr lang="ru-RU" dirty="0">
                <a:solidFill>
                  <a:schemeClr val="tx1"/>
                </a:solidFill>
              </a:rPr>
              <a:t>СРОКИ  ИСПОЛНЕНИЯ ОБЛАСТНОГО </a:t>
            </a:r>
            <a:r>
              <a:rPr lang="ru-RU" dirty="0" smtClean="0">
                <a:solidFill>
                  <a:schemeClr val="tx1"/>
                </a:solidFill>
              </a:rPr>
              <a:t>БЮДЖЕТА </a:t>
            </a:r>
            <a:r>
              <a:rPr lang="ru-RU" sz="1600" dirty="0" smtClean="0">
                <a:solidFill>
                  <a:schemeClr val="tx1"/>
                </a:solidFill>
              </a:rPr>
              <a:t>(главные администраторы доходов и распорядители бюджетных средств)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9150" y="497767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 Правительства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Мурманской области, устанавливающего распределение субсидий между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6200000">
            <a:off x="3561588" y="5784720"/>
            <a:ext cx="1835698" cy="221614"/>
            <a:chOff x="7083263" y="2564904"/>
            <a:chExt cx="1835698" cy="221614"/>
          </a:xfrm>
        </p:grpSpPr>
        <p:cxnSp>
          <p:nvCxnSpPr>
            <p:cNvPr id="15" name="Прямая соединительная линия 14"/>
            <p:cNvCxnSpPr>
              <a:stCxn id="16" idx="2"/>
              <a:endCxn id="17" idx="4"/>
            </p:cNvCxnSpPr>
            <p:nvPr/>
          </p:nvCxnSpPr>
          <p:spPr>
            <a:xfrm rot="5400000" flipV="1">
              <a:off x="7991557" y="1656611"/>
              <a:ext cx="19110" cy="1835697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Равнобедренный треугольник 15"/>
            <p:cNvSpPr/>
            <p:nvPr/>
          </p:nvSpPr>
          <p:spPr>
            <a:xfrm flipV="1">
              <a:off x="7083264" y="2564904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flipV="1">
              <a:off x="8577177" y="2584014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51770" y="5058817"/>
            <a:ext cx="3932198" cy="1619244"/>
            <a:chOff x="115784" y="2754202"/>
            <a:chExt cx="2632345" cy="80740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17992" y="2754202"/>
              <a:ext cx="2630137" cy="807401"/>
            </a:xfrm>
            <a:prstGeom prst="rect">
              <a:avLst/>
            </a:prstGeom>
            <a:pattFill prst="pct30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5784" y="2781513"/>
              <a:ext cx="2632345" cy="78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Ассигнования областного бюджета на предоставление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межбюджетных субсидий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предусмотренные соответствующему ГРБС </a:t>
              </a:r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подлежат сокращению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путем внесения изменений в Закон об областном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бюджете в случаях отсутствия: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658388" y="5919914"/>
            <a:ext cx="3984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соглашений о предоставлении субсидии из областного бюджета бюджету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560390" y="4977678"/>
            <a:ext cx="4476106" cy="773832"/>
            <a:chOff x="346242" y="1124744"/>
            <a:chExt cx="2641582" cy="168637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46242" y="1124744"/>
              <a:ext cx="2607025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2" descr="http://chudomama.com/purchases/uploads/6a8/fd8/2f961510766dbd327ab7473e2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51" b="91642" l="9851" r="91642">
                        <a14:foregroundMark x1="50149" y1="50746" x2="50149" y2="50746"/>
                        <a14:foregroundMark x1="48358" y1="67761" x2="48358" y2="67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61" y="5563985"/>
            <a:ext cx="749929" cy="7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Прямая соединительная линия 88"/>
          <p:cNvCxnSpPr/>
          <p:nvPr/>
        </p:nvCxnSpPr>
        <p:spPr>
          <a:xfrm>
            <a:off x="199753" y="3033470"/>
            <a:ext cx="609058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80643" y="5683585"/>
            <a:ext cx="2987388" cy="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Трапеция 56"/>
          <p:cNvSpPr/>
          <p:nvPr/>
        </p:nvSpPr>
        <p:spPr>
          <a:xfrm rot="5400000">
            <a:off x="6626023" y="2835291"/>
            <a:ext cx="3308354" cy="1730984"/>
          </a:xfrm>
          <a:prstGeom prst="trapezoid">
            <a:avLst>
              <a:gd name="adj" fmla="val 20660"/>
            </a:avLst>
          </a:prstGeom>
          <a:pattFill prst="pct50">
            <a:fgClr>
              <a:schemeClr val="bg2">
                <a:lumMod val="5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5028457"/>
              </p:ext>
            </p:extLst>
          </p:nvPr>
        </p:nvGraphicFramePr>
        <p:xfrm>
          <a:off x="629054" y="1137954"/>
          <a:ext cx="73165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Пятиугольник 39"/>
          <p:cNvSpPr/>
          <p:nvPr/>
        </p:nvSpPr>
        <p:spPr>
          <a:xfrm rot="5400000">
            <a:off x="4218156" y="-2317320"/>
            <a:ext cx="728304" cy="8620345"/>
          </a:xfrm>
          <a:prstGeom prst="homePlate">
            <a:avLst>
              <a:gd name="adj" fmla="val 92922"/>
            </a:avLst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4070963" y="-3120708"/>
            <a:ext cx="958305" cy="8684728"/>
          </a:xfrm>
          <a:prstGeom prst="homePlate">
            <a:avLst>
              <a:gd name="adj" fmla="val 365"/>
            </a:avLst>
          </a:prstGeom>
          <a:pattFill prst="pct3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-13300" y="-3"/>
            <a:ext cx="9329270" cy="6957395"/>
            <a:chOff x="-13300" y="-3"/>
            <a:chExt cx="9329270" cy="6957395"/>
          </a:xfrm>
        </p:grpSpPr>
        <p:sp>
          <p:nvSpPr>
            <p:cNvPr id="59" name="Пятиугольник 58"/>
            <p:cNvSpPr/>
            <p:nvPr/>
          </p:nvSpPr>
          <p:spPr>
            <a:xfrm rot="5400000">
              <a:off x="8239846" y="-139449"/>
              <a:ext cx="764701" cy="1043610"/>
            </a:xfrm>
            <a:prstGeom prst="homePlate">
              <a:avLst>
                <a:gd name="adj" fmla="val 5958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1" name="Схема 60"/>
            <p:cNvGraphicFramePr/>
            <p:nvPr>
              <p:extLst>
                <p:ext uri="{D42A27DB-BD31-4B8C-83A1-F6EECF244321}">
                  <p14:modId xmlns:p14="http://schemas.microsoft.com/office/powerpoint/2010/main" val="630703932"/>
                </p:ext>
              </p:extLst>
            </p:nvPr>
          </p:nvGraphicFramePr>
          <p:xfrm>
            <a:off x="8244408" y="6165304"/>
            <a:ext cx="1071562" cy="7920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62" name="Группа 61"/>
            <p:cNvGrpSpPr/>
            <p:nvPr/>
          </p:nvGrpSpPr>
          <p:grpSpPr>
            <a:xfrm>
              <a:off x="-13300" y="-3"/>
              <a:ext cx="9157300" cy="624075"/>
              <a:chOff x="-13300" y="-3"/>
              <a:chExt cx="9157300" cy="624075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13300" y="32068"/>
                <a:ext cx="442104" cy="52829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-7395" y="0"/>
                <a:ext cx="9151395" cy="45719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" descr="лого.bmp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0" r="100000">
                            <a14:foregroundMark x1="8140" y1="5294" x2="8140" y2="5294"/>
                            <a14:foregroundMark x1="45349" y1="5294" x2="45349" y2="5294"/>
                            <a14:foregroundMark x1="45736" y1="87059" x2="45736" y2="87059"/>
                            <a14:foregroundMark x1="4264" y1="87059" x2="4264" y2="87059"/>
                            <a14:foregroundMark x1="24419" y1="93529" x2="24419" y2="93529"/>
                            <a14:foregroundMark x1="9302" y1="40588" x2="9302" y2="40588"/>
                            <a14:foregroundMark x1="35659" y1="31765" x2="35659" y2="31765"/>
                            <a14:foregroundMark x1="25581" y1="27059" x2="25581" y2="27059"/>
                            <a14:foregroundMark x1="34884" y1="7059" x2="34884" y2="7059"/>
                            <a14:foregroundMark x1="3876" y1="16471" x2="3876" y2="16471"/>
                            <a14:foregroundMark x1="3488" y1="3529" x2="3488" y2="3529"/>
                            <a14:foregroundMark x1="3101" y1="38824" x2="3101" y2="38824"/>
                            <a14:foregroundMark x1="1938" y1="62353" x2="1938" y2="62353"/>
                            <a14:foregroundMark x1="3488" y1="79412" x2="3488" y2="79412"/>
                            <a14:foregroundMark x1="16279" y1="71176" x2="16279" y2="71176"/>
                            <a14:foregroundMark x1="31008" y1="70588" x2="31008" y2="70588"/>
                            <a14:foregroundMark x1="48062" y1="51765" x2="48062" y2="51765"/>
                            <a14:foregroundMark x1="48062" y1="29412" x2="48062" y2="29412"/>
                            <a14:foregroundMark x1="46899" y1="14706" x2="46899" y2="14706"/>
                            <a14:foregroundMark x1="30233" y1="8235" x2="30233" y2="8235"/>
                            <a14:foregroundMark x1="26357" y1="4118" x2="26357" y2="4118"/>
                            <a14:foregroundMark x1="17054" y1="3529" x2="17054" y2="3529"/>
                            <a14:foregroundMark x1="13953" y1="11176" x2="13953" y2="11176"/>
                            <a14:foregroundMark x1="10465" y1="28235" x2="10465" y2="28235"/>
                            <a14:foregroundMark x1="15116" y1="31765" x2="15116" y2="31765"/>
                            <a14:foregroundMark x1="21318" y1="40588" x2="21318" y2="40588"/>
                            <a14:foregroundMark x1="31395" y1="42941" x2="31395" y2="42941"/>
                            <a14:foregroundMark x1="31008" y1="57059" x2="31008" y2="57059"/>
                            <a14:foregroundMark x1="25581" y1="62941" x2="25581" y2="62941"/>
                            <a14:foregroundMark x1="20543" y1="71765" x2="20543" y2="71765"/>
                            <a14:foregroundMark x1="13178" y1="85294" x2="13178" y2="85294"/>
                            <a14:foregroundMark x1="11628" y1="60000" x2="11628" y2="60000"/>
                            <a14:foregroundMark x1="23643" y1="48235" x2="23643" y2="48235"/>
                            <a14:foregroundMark x1="25581" y1="74706" x2="25969" y2="76471"/>
                            <a14:foregroundMark x1="31783" y1="90000" x2="31783" y2="90000"/>
                            <a14:foregroundMark x1="41473" y1="84118" x2="41473" y2="84118"/>
                            <a14:foregroundMark x1="45349" y1="71765" x2="45349" y2="71765"/>
                            <a14:foregroundMark x1="47674" y1="59412" x2="47674" y2="59412"/>
                            <a14:foregroundMark x1="47674" y1="41765" x2="47674" y2="41765"/>
                            <a14:foregroundMark x1="44186" y1="34118" x2="44186" y2="34118"/>
                            <a14:foregroundMark x1="41860" y1="41176" x2="40698" y2="42941"/>
                            <a14:foregroundMark x1="40698" y1="15882" x2="40698" y2="15882"/>
                            <a14:foregroundMark x1="42248" y1="11765" x2="42248" y2="11765"/>
                            <a14:foregroundMark x1="25194" y1="12941" x2="25194" y2="12941"/>
                            <a14:foregroundMark x1="19767" y1="20000" x2="19767" y2="20000"/>
                            <a14:foregroundMark x1="20930" y1="28235" x2="22868" y2="28824"/>
                            <a14:foregroundMark x1="29070" y1="31176" x2="29070" y2="31176"/>
                            <a14:foregroundMark x1="30620" y1="33529" x2="34496" y2="44706"/>
                            <a14:foregroundMark x1="18992" y1="48235" x2="18992" y2="48235"/>
                            <a14:foregroundMark x1="20930" y1="59412" x2="20930" y2="59412"/>
                            <a14:foregroundMark x1="27907" y1="55882" x2="27907" y2="55882"/>
                            <a14:foregroundMark x1="34884" y1="69412" x2="34884" y2="69412"/>
                            <a14:foregroundMark x1="34109" y1="81765" x2="34109" y2="81765"/>
                            <a14:foregroundMark x1="38372" y1="86471" x2="38372" y2="86471"/>
                            <a14:foregroundMark x1="32558" y1="84118" x2="32558" y2="84118"/>
                            <a14:foregroundMark x1="26357" y1="85294" x2="26357" y2="85294"/>
                            <a14:foregroundMark x1="27132" y1="78824" x2="27907" y2="75294"/>
                            <a14:foregroundMark x1="31783" y1="68824" x2="31395" y2="67059"/>
                            <a14:foregroundMark x1="32558" y1="64706" x2="32558" y2="64706"/>
                            <a14:foregroundMark x1="33333" y1="59412" x2="33333" y2="59412"/>
                            <a14:foregroundMark x1="34884" y1="56471" x2="34884" y2="56471"/>
                            <a14:foregroundMark x1="27519" y1="71176" x2="27519" y2="71176"/>
                            <a14:foregroundMark x1="16279" y1="73529" x2="16279" y2="73529"/>
                            <a14:foregroundMark x1="13566" y1="67647" x2="13566" y2="67647"/>
                            <a14:foregroundMark x1="14729" y1="54706" x2="14729" y2="54706"/>
                            <a14:foregroundMark x1="12016" y1="45882" x2="12016" y2="45882"/>
                            <a14:foregroundMark x1="5039" y1="27647" x2="5039" y2="27647"/>
                            <a14:foregroundMark x1="7752" y1="17647" x2="7752" y2="17647"/>
                            <a14:foregroundMark x1="6589" y1="7647" x2="6589" y2="7647"/>
                            <a14:foregroundMark x1="25581" y1="29412" x2="25581" y2="29412"/>
                            <a14:foregroundMark x1="37209" y1="77059" x2="37209" y2="77059"/>
                            <a14:foregroundMark x1="10853" y1="54118" x2="10853" y2="54118"/>
                            <a14:foregroundMark x1="18992" y1="61176" x2="18992" y2="61176"/>
                            <a14:foregroundMark x1="22093" y1="18824" x2="22093" y2="18824"/>
                            <a14:foregroundMark x1="24806" y1="11765" x2="24806" y2="11765"/>
                            <a14:foregroundMark x1="28295" y1="9412" x2="28295" y2="9412"/>
                            <a14:foregroundMark x1="32946" y1="13529" x2="34496" y2="13529"/>
                            <a14:foregroundMark x1="39147" y1="16471" x2="39147" y2="16471"/>
                            <a14:foregroundMark x1="39147" y1="21176" x2="39147" y2="21176"/>
                            <a14:foregroundMark x1="42248" y1="30588" x2="42248" y2="30588"/>
                            <a14:foregroundMark x1="43023" y1="24706" x2="43023" y2="24706"/>
                            <a14:foregroundMark x1="26357" y1="38824" x2="26357" y2="38824"/>
                            <a14:foregroundMark x1="6202" y1="18824" x2="6202" y2="18824"/>
                            <a14:foregroundMark x1="6977" y1="10000" x2="6977" y2="10000"/>
                            <a14:foregroundMark x1="8915" y1="5294" x2="8915" y2="5294"/>
                            <a14:foregroundMark x1="15116" y1="7059" x2="15116" y2="7059"/>
                            <a14:foregroundMark x1="14729" y1="42941" x2="14729" y2="42941"/>
                            <a14:foregroundMark x1="4651" y1="43529" x2="4651" y2="43529"/>
                            <a14:foregroundMark x1="46512" y1="5294" x2="46512" y2="5294"/>
                            <a14:foregroundMark x1="37597" y1="7059" x2="37597" y2="7059"/>
                            <a14:foregroundMark x1="25194" y1="97647" x2="25194" y2="97647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30876"/>
                <a:ext cx="892628" cy="587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7" name="Прямоугольник 66"/>
              <p:cNvSpPr/>
              <p:nvPr/>
            </p:nvSpPr>
            <p:spPr>
              <a:xfrm rot="10800000">
                <a:off x="105062" y="-3"/>
                <a:ext cx="954913" cy="44387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8" name="Прямая соединительная линия 67"/>
              <p:cNvCxnSpPr/>
              <p:nvPr/>
            </p:nvCxnSpPr>
            <p:spPr>
              <a:xfrm>
                <a:off x="0" y="620688"/>
                <a:ext cx="2699792" cy="3384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1260" y="72008"/>
            <a:ext cx="761216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ОСОБЕННОСТИ  </a:t>
            </a:r>
            <a:r>
              <a:rPr lang="ru-RU" dirty="0">
                <a:solidFill>
                  <a:schemeClr val="tx1"/>
                </a:solidFill>
              </a:rPr>
              <a:t>ИСПОЛНЕНИЯ ОБЛАСТНОГО </a:t>
            </a:r>
            <a:r>
              <a:rPr lang="ru-RU" dirty="0" smtClean="0">
                <a:solidFill>
                  <a:schemeClr val="tx1"/>
                </a:solidFill>
              </a:rPr>
              <a:t>БЮДЖЕТА В ЧАСТИ ПРЕДОСТАВЛЕНИЯ МЕЖБЮДЖЕТНЫХ ТРАНСФЕРТОВ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9" name="Picture 2" descr="http://chudomama.com/purchases/uploads/6a8/fd8/2f961510766dbd327ab7473e2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51" b="91642" l="9851" r="91642">
                        <a14:foregroundMark x1="50149" y1="50746" x2="50149" y2="50746"/>
                        <a14:foregroundMark x1="48358" y1="67761" x2="48358" y2="67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" y="1438084"/>
            <a:ext cx="749929" cy="7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17294" y="783429"/>
            <a:ext cx="7865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2016 года законодательно установлено право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органов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 средств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перечислению межбюджетных трансфертов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местный бюджет в форме субсидий, субвенций и иных межбюджетных трансфертов, имеющих целевое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решений ГРБС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89237" y="2106868"/>
            <a:ext cx="1422703" cy="447080"/>
            <a:chOff x="5839916" y="2180375"/>
            <a:chExt cx="1422703" cy="44708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12160" y="2288901"/>
              <a:ext cx="1250459" cy="338554"/>
            </a:xfrm>
            <a:prstGeom prst="rect">
              <a:avLst/>
            </a:prstGeom>
            <a:pattFill prst="pct75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ГРБС</a:t>
              </a:r>
            </a:p>
          </p:txBody>
        </p:sp>
        <p:pic>
          <p:nvPicPr>
            <p:cNvPr id="47" name="Picture 4" descr="http://images.vector-images.com/clp3/189566/clp1358798.jp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39916" y="2180375"/>
              <a:ext cx="344487" cy="344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5963531" y="2979207"/>
            <a:ext cx="1422703" cy="447080"/>
            <a:chOff x="5839916" y="2180375"/>
            <a:chExt cx="1422703" cy="44708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6012160" y="2288901"/>
              <a:ext cx="1250459" cy="338554"/>
            </a:xfrm>
            <a:prstGeom prst="rect">
              <a:avLst/>
            </a:prstGeom>
            <a:pattFill prst="pct75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УФК</a:t>
              </a:r>
              <a:endParaRPr lang="ru-RU" sz="20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6" name="Picture 4" descr="http://images.vector-images.com/clp3/189566/clp1358798.jpg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39916" y="2180375"/>
              <a:ext cx="344487" cy="3444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284319" y="3647030"/>
            <a:ext cx="2559489" cy="1231843"/>
            <a:chOff x="346242" y="1124744"/>
            <a:chExt cx="2641582" cy="1686372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346242" y="1124744"/>
              <a:ext cx="2607025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04013" y="5031273"/>
            <a:ext cx="2559489" cy="1160452"/>
            <a:chOff x="346242" y="1124744"/>
            <a:chExt cx="2641582" cy="1686372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386895" y="1124744"/>
              <a:ext cx="2600929" cy="1686372"/>
            </a:xfrm>
            <a:prstGeom prst="roundRect">
              <a:avLst>
                <a:gd name="adj" fmla="val 23817"/>
              </a:avLst>
            </a:prstGeom>
            <a:solidFill>
              <a:schemeClr val="bg2"/>
            </a:solidFill>
            <a:ln>
              <a:solidFill>
                <a:schemeClr val="accent3">
                  <a:lumMod val="50000"/>
                </a:schemeClr>
              </a:solidFill>
              <a:prstDash val="sysDot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346242" y="1124744"/>
              <a:ext cx="2607025" cy="1686372"/>
            </a:xfrm>
            <a:prstGeom prst="roundRect">
              <a:avLst>
                <a:gd name="adj" fmla="val 2381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81895" y="6412941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ОМСУ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получателя</a:t>
            </a: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 rot="16200000">
            <a:off x="-1033609" y="4247722"/>
            <a:ext cx="2650117" cy="221614"/>
            <a:chOff x="7132933" y="2564904"/>
            <a:chExt cx="2650117" cy="221614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 rot="5400000" flipV="1">
              <a:off x="8448437" y="1249401"/>
              <a:ext cx="19110" cy="2650117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Равнобедренный треугольник 85"/>
            <p:cNvSpPr/>
            <p:nvPr/>
          </p:nvSpPr>
          <p:spPr>
            <a:xfrm flipV="1">
              <a:off x="7461560" y="2564904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 flipV="1">
              <a:off x="8829712" y="2584014"/>
              <a:ext cx="341784" cy="202504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663984" y="6191725"/>
            <a:ext cx="308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расходов областного бюджета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45063" y="6191725"/>
            <a:ext cx="2929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доходов местного бюджета (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cxnSp>
        <p:nvCxnSpPr>
          <p:cNvPr id="25" name="Прямая соединительная линия 24"/>
          <p:cNvCxnSpPr>
            <a:stCxn id="83" idx="2"/>
            <a:endCxn id="16" idx="0"/>
          </p:cNvCxnSpPr>
          <p:nvPr/>
        </p:nvCxnSpPr>
        <p:spPr>
          <a:xfrm flipH="1">
            <a:off x="1424895" y="5983287"/>
            <a:ext cx="4286828" cy="42965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83" idx="2"/>
            <a:endCxn id="20" idx="0"/>
          </p:cNvCxnSpPr>
          <p:nvPr/>
        </p:nvCxnSpPr>
        <p:spPr>
          <a:xfrm flipH="1">
            <a:off x="4204524" y="5983287"/>
            <a:ext cx="1507199" cy="20843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83" idx="2"/>
            <a:endCxn id="23" idx="0"/>
          </p:cNvCxnSpPr>
          <p:nvPr/>
        </p:nvCxnSpPr>
        <p:spPr>
          <a:xfrm>
            <a:off x="5711723" y="5983287"/>
            <a:ext cx="1498167" cy="20843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301005" y="5104457"/>
            <a:ext cx="25544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взаимодействия по предоставлению информации об исполнении переданных полномочий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72135" y="3645024"/>
            <a:ext cx="251488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органа Федерального казначейства, осуществляющего переданные полномочия</a:t>
            </a:r>
            <a:endParaRPr lang="ru-RU" sz="15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196534" y="5497487"/>
            <a:ext cx="5097057" cy="485800"/>
            <a:chOff x="3196534" y="5391472"/>
            <a:chExt cx="5097057" cy="485800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3196534" y="5391472"/>
              <a:ext cx="5097057" cy="485800"/>
              <a:chOff x="346242" y="1124744"/>
              <a:chExt cx="2641582" cy="1686372"/>
            </a:xfrm>
          </p:grpSpPr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86895" y="1124744"/>
                <a:ext cx="2600929" cy="1686372"/>
              </a:xfrm>
              <a:prstGeom prst="roundRect">
                <a:avLst>
                  <a:gd name="adj" fmla="val 23817"/>
                </a:avLst>
              </a:prstGeom>
              <a:solidFill>
                <a:schemeClr val="bg2"/>
              </a:solidFill>
              <a:ln>
                <a:solidFill>
                  <a:schemeClr val="accent3">
                    <a:lumMod val="50000"/>
                  </a:schemeClr>
                </a:solidFill>
                <a:prstDash val="sysDot"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46242" y="1124744"/>
                <a:ext cx="2607025" cy="1686372"/>
              </a:xfrm>
              <a:prstGeom prst="roundRect">
                <a:avLst>
                  <a:gd name="adj" fmla="val 23817"/>
                </a:avLst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6" name="Прямоугольник 65"/>
            <p:cNvSpPr/>
            <p:nvPr/>
          </p:nvSpPr>
          <p:spPr>
            <a:xfrm>
              <a:off x="3285244" y="5497487"/>
              <a:ext cx="495916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наименование межбюджетных </a:t>
              </a:r>
              <a:r>
                <a:rPr lang="ru-RU" sz="15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трансфертов,  с указанием:</a:t>
              </a:r>
              <a:endParaRPr lang="ru-RU" sz="15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380312" y="2348880"/>
            <a:ext cx="170099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Перечисление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суммы, необходимой для оплаты денежных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Равнобедренный треугольник 87"/>
          <p:cNvSpPr/>
          <p:nvPr/>
        </p:nvSpPr>
        <p:spPr>
          <a:xfrm rot="16200000" flipV="1">
            <a:off x="3025642" y="5582334"/>
            <a:ext cx="341784" cy="202504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9133012" y="2404665"/>
            <a:ext cx="3384" cy="260851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5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indent="450850">
          <a:defRPr sz="1400" dirty="0"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65425</TotalTime>
  <Words>1406</Words>
  <Application>Microsoft Office PowerPoint</Application>
  <PresentationFormat>Экран (4:3)</PresentationFormat>
  <Paragraphs>220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Arial Unicode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Базась Александра Юрьевна</dc:creator>
  <cp:lastModifiedBy>Татьяна Викторовна Фомина</cp:lastModifiedBy>
  <cp:revision>3534</cp:revision>
  <cp:lastPrinted>2015-12-14T11:09:49Z</cp:lastPrinted>
  <dcterms:created xsi:type="dcterms:W3CDTF">2011-10-19T07:13:58Z</dcterms:created>
  <dcterms:modified xsi:type="dcterms:W3CDTF">2015-12-18T11:37:51Z</dcterms:modified>
  <cp:contentStatus/>
</cp:coreProperties>
</file>